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84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83" r:id="rId13"/>
    <p:sldId id="268" r:id="rId14"/>
    <p:sldId id="271" r:id="rId15"/>
    <p:sldId id="272" r:id="rId16"/>
    <p:sldId id="273" r:id="rId17"/>
    <p:sldId id="274" r:id="rId18"/>
    <p:sldId id="275" r:id="rId19"/>
    <p:sldId id="277" r:id="rId20"/>
    <p:sldId id="280" r:id="rId21"/>
    <p:sldId id="281" r:id="rId22"/>
    <p:sldId id="278" r:id="rId23"/>
    <p:sldId id="282" r:id="rId24"/>
  </p:sldIdLst>
  <p:sldSz cx="9144000" cy="6858000" type="screen4x3"/>
  <p:notesSz cx="6858000" cy="9144000"/>
  <p:defaultTextStyle>
    <a:defPPr>
      <a:defRPr lang="sr-Latn-C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7"/>
    <p:restoredTop sz="94718"/>
  </p:normalViewPr>
  <p:slideViewPr>
    <p:cSldViewPr showGuides="1">
      <p:cViewPr>
        <p:scale>
          <a:sx n="43" d="100"/>
          <a:sy n="43" d="100"/>
        </p:scale>
        <p:origin x="-989" y="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Naslovni slaj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Pravokutni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Pravokutni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Pravokutnik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avni poveznik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avni poveznik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33" name="Rezervirano mjesto datuma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74D3F09-C993-4F41-82E9-8CBCD57A6589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Rezervirano mjesto podnožja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81475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ezervirano mjesto broja slajda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hr-HR" altLang="x-none" dirty="0">
                <a:latin typeface="Century Schoolbook" panose="02040604050505020304" pitchFamily="18" charset="0"/>
              </a:rPr>
            </a:fld>
            <a:endParaRPr lang="hr-HR" altLang="x-none" dirty="0">
              <a:latin typeface="Century Schoolbook" panose="020406040505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33BD04-BC65-4E7D-9679-21BECD244000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hr-HR" altLang="x-none" dirty="0"/>
            </a:fld>
            <a:endParaRPr lang="hr-HR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33BD04-BC65-4E7D-9679-21BECD244000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hr-HR" altLang="x-none" dirty="0"/>
            </a:fld>
            <a:endParaRPr lang="hr-HR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datuma 6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B09BA8-93FE-44DF-9E97-F01C2B7C6352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zervirano mjesto broja slajda 8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p>
            <a:pPr algn="ctr">
              <a:buNone/>
            </a:pPr>
            <a:fld id="{9A0DB2DC-4C9A-4742-B13C-FB6460FD3503}" type="slidenum">
              <a:rPr lang="hr-HR" altLang="x-none" dirty="0">
                <a:latin typeface="Century Schoolbook" panose="02040604050505020304" pitchFamily="18" charset="0"/>
              </a:rPr>
            </a:fld>
            <a:endParaRPr lang="hr-HR" altLang="x-none" dirty="0">
              <a:latin typeface="Century Schoolbook" panose="02040604050505020304" pitchFamily="18" charset="0"/>
            </a:endParaRPr>
          </a:p>
        </p:txBody>
      </p:sp>
      <p:sp>
        <p:nvSpPr>
          <p:cNvPr id="17" name="Rezervirano mjesto podnožja 9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Zaglavlje odjelj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utni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Pravokutni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Pravokutni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Pravokutnik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avni poveznik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avni poveznik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Pravokutni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Elipsa 28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Ravni poveznik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</p:txBody>
      </p:sp>
      <p:sp>
        <p:nvSpPr>
          <p:cNvPr id="33" name="Rezervirano mjesto datuma 3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61E677B-6C9C-495E-A86E-074BF34C4AB9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Rezervirano mjesto podnožja 4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78300"/>
            <a:ext cx="36576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Rezervirano mjesto broja slajda 5"/>
          <p:cNvSpPr>
            <a:spLocks noGrp="1"/>
          </p:cNvSpPr>
          <p:nvPr>
            <p:ph type="sldNum" sz="quarter" idx="4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 vert="horz" anchor="ctr"/>
          <a:p>
            <a:pPr algn="ctr">
              <a:buNone/>
            </a:pPr>
            <a:fld id="{9A0DB2DC-4C9A-4742-B13C-FB6460FD3503}" type="slidenum">
              <a:rPr lang="hr-HR" altLang="x-none" dirty="0">
                <a:latin typeface="Century Schoolbook" panose="02040604050505020304" pitchFamily="18" charset="0"/>
              </a:rPr>
            </a:fld>
            <a:endParaRPr lang="hr-HR" altLang="x-none" dirty="0">
              <a:latin typeface="Century Schoolbook" panose="02040604050505020304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33BD04-BC65-4E7D-9679-21BECD244000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hr-HR" altLang="x-none" dirty="0"/>
            </a:fld>
            <a:endParaRPr lang="hr-HR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33BD04-BC65-4E7D-9679-21BECD244000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hr-HR" altLang="x-none" dirty="0"/>
            </a:fld>
            <a:endParaRPr lang="hr-HR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datuma 5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53B503-67E0-4FCC-8C98-C2251F5E9EE4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zervirano mjesto broja slajda 6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p>
            <a:pPr algn="ctr">
              <a:buNone/>
            </a:pPr>
            <a:fld id="{9A0DB2DC-4C9A-4742-B13C-FB6460FD3503}" type="slidenum">
              <a:rPr lang="hr-HR" altLang="x-none" dirty="0">
                <a:latin typeface="Century Schoolbook" panose="02040604050505020304" pitchFamily="18" charset="0"/>
              </a:rPr>
            </a:fld>
            <a:endParaRPr lang="hr-HR" altLang="x-none" dirty="0">
              <a:latin typeface="Century Schoolbook" panose="02040604050505020304" pitchFamily="18" charset="0"/>
            </a:endParaRPr>
          </a:p>
        </p:txBody>
      </p:sp>
      <p:sp>
        <p:nvSpPr>
          <p:cNvPr id="17" name="Rezervirano mjesto podnožja 7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33BD04-BC65-4E7D-9679-21BECD244000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hr-HR" altLang="x-none" dirty="0"/>
            </a:fld>
            <a:endParaRPr lang="hr-HR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Sadržaj s opis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48" name="Ravni poveznik 16"/>
          <p:cNvSpPr/>
          <p:nvPr/>
        </p:nvSpPr>
        <p:spPr>
          <a:xfrm>
            <a:off x="6192838" y="0"/>
            <a:ext cx="0" cy="6858000"/>
          </a:xfrm>
          <a:prstGeom prst="line">
            <a:avLst/>
          </a:prstGeom>
          <a:ln w="127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49" name="Ravni poveznik 17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" name="Pravokutni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1" name="Ravni poveznik 19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  <a:p>
            <a:pPr lvl="1"/>
            <a:r>
              <a:rPr lang="hr-HR" smtClean="0"/>
              <a:t>Druga razina</a:t>
            </a:r>
            <a:endParaRPr lang="hr-HR" smtClean="0"/>
          </a:p>
          <a:p>
            <a:pPr lvl="2"/>
            <a:r>
              <a:rPr lang="hr-HR" smtClean="0"/>
              <a:t>Treća razina</a:t>
            </a:r>
            <a:endParaRPr lang="hr-HR" smtClean="0"/>
          </a:p>
          <a:p>
            <a:pPr lvl="3"/>
            <a:r>
              <a:rPr lang="hr-HR" smtClean="0"/>
              <a:t>Četvrta razina</a:t>
            </a:r>
            <a:endParaRPr lang="hr-HR" smtClean="0"/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4" name="Rezervirano mjesto datuma 20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F1ED9D6-1BBB-4A61-9AD7-15C0302AF1E6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p>
            <a:pPr algn="ctr">
              <a:buNone/>
            </a:pPr>
            <a:fld id="{9A0DB2DC-4C9A-4742-B13C-FB6460FD3503}" type="slidenum">
              <a:rPr lang="hr-HR" altLang="x-none" dirty="0">
                <a:latin typeface="Century Schoolbook" panose="02040604050505020304" pitchFamily="18" charset="0"/>
              </a:rPr>
            </a:fld>
            <a:endParaRPr lang="hr-HR" altLang="x-none" dirty="0">
              <a:latin typeface="Century Schoolbook" panose="02040604050505020304" pitchFamily="18" charset="0"/>
            </a:endParaRPr>
          </a:p>
        </p:txBody>
      </p:sp>
      <p:sp>
        <p:nvSpPr>
          <p:cNvPr id="26" name="Rezervirano mjesto podnožja 2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Slika s opis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2" name="Ravni poveznik 16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Pravokutni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4" name="Ravni poveznik 18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6" name="Ravni poveznik 20"/>
          <p:cNvSpPr/>
          <p:nvPr/>
        </p:nvSpPr>
        <p:spPr>
          <a:xfrm>
            <a:off x="6192838" y="0"/>
            <a:ext cx="0" cy="6858000"/>
          </a:xfrm>
          <a:prstGeom prst="line">
            <a:avLst/>
          </a:prstGeom>
          <a:ln w="127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hr-H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  <a:endParaRPr lang="hr-HR" smtClean="0"/>
          </a:p>
        </p:txBody>
      </p:sp>
      <p:sp>
        <p:nvSpPr>
          <p:cNvPr id="24" name="Rezervirano mjesto datuma 16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E43141B-AD5D-4B08-A6FE-DA55B6095D1E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p>
            <a:pPr algn="ctr">
              <a:buNone/>
            </a:pPr>
            <a:fld id="{9A0DB2DC-4C9A-4742-B13C-FB6460FD3503}" type="slidenum">
              <a:rPr lang="hr-HR" altLang="x-none" dirty="0">
                <a:latin typeface="Century Schoolbook" panose="02040604050505020304" pitchFamily="18" charset="0"/>
              </a:rPr>
            </a:fld>
            <a:endParaRPr lang="hr-HR" altLang="x-none" dirty="0">
              <a:latin typeface="Century Schoolbook" panose="02040604050505020304" pitchFamily="18" charset="0"/>
            </a:endParaRPr>
          </a:p>
        </p:txBody>
      </p:sp>
      <p:sp>
        <p:nvSpPr>
          <p:cNvPr id="26" name="Rezervirano mjesto podnožja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28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hr-HR" altLang="x-none" dirty="0"/>
              <a:t>Kliknite da biste uredili stilove teksta matrice</a:t>
            </a:r>
            <a:endParaRPr lang="hr-HR" altLang="x-none" dirty="0"/>
          </a:p>
          <a:p>
            <a:pPr lvl="1"/>
            <a:r>
              <a:rPr lang="hr-HR" altLang="x-none" dirty="0"/>
              <a:t>Druga razina</a:t>
            </a:r>
            <a:endParaRPr lang="hr-HR" altLang="x-none" dirty="0"/>
          </a:p>
          <a:p>
            <a:pPr lvl="2"/>
            <a:r>
              <a:rPr lang="hr-HR" altLang="x-none" dirty="0"/>
              <a:t>Treća razina</a:t>
            </a:r>
            <a:endParaRPr lang="hr-HR" altLang="x-none" dirty="0"/>
          </a:p>
          <a:p>
            <a:pPr lvl="3"/>
            <a:r>
              <a:rPr lang="hr-HR" altLang="x-none" dirty="0"/>
              <a:t>Četvrta razina</a:t>
            </a:r>
            <a:endParaRPr lang="hr-HR" altLang="x-none" dirty="0"/>
          </a:p>
          <a:p>
            <a:pPr lvl="4"/>
            <a:r>
              <a:rPr lang="hr-HR" altLang="x-none" dirty="0"/>
              <a:t>Peta razina</a:t>
            </a:r>
            <a:endParaRPr lang="en-US" altLang="x-none" dirty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833BD04-BC65-4E7D-9679-21BECD244000}" type="datetimeFigureOut">
              <a:rPr kumimoji="0" lang="hr-HR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hr-HR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2" name="Ravni poveznik 8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4" name="Ravni poveznik 10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hr-HR" altLang="x-none" dirty="0"/>
            </a:fld>
            <a:endParaRPr lang="hr-HR" altLang="x-non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2339975" y="2349500"/>
            <a:ext cx="6172200" cy="1893888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SPREMNOST DJETETA </a:t>
            </a:r>
            <a:br>
              <a:rPr kumimoji="0" lang="hr-HR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hr-HR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ZA POLAZAK U </a:t>
            </a:r>
            <a:br>
              <a:rPr kumimoji="0" lang="hr-HR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</a:br>
            <a:r>
              <a:rPr kumimoji="0" lang="hr-HR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OSNOVNU ŠKOLU</a:t>
            </a:r>
            <a:endParaRPr kumimoji="0" lang="hr-HR" sz="28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8195" name="Podnaslov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800"/>
            <a:ext cx="6172200" cy="1371600"/>
          </a:xfrm>
        </p:spPr>
        <p:txBody>
          <a:bodyPr vert="horz" wrap="square" lIns="91440" tIns="45720" rIns="91440" bIns="45720" anchor="t" anchorCtr="0"/>
          <a:p>
            <a:pPr eaLnBrk="1" hangingPunct="1">
              <a:buSzPct val="70000"/>
            </a:pPr>
            <a:endParaRPr lang="hr-HR" altLang="x-none" sz="2400" kern="1200" dirty="0">
              <a:latin typeface="Calibri" panose="020F0502020204030204" pitchFamily="34" charset="0"/>
              <a:ea typeface="+mn-ea"/>
              <a:cs typeface="+mn-cs"/>
            </a:endParaRPr>
          </a:p>
          <a:p>
            <a:pPr eaLnBrk="1" hangingPunct="1">
              <a:buSzPct val="70000"/>
            </a:pPr>
            <a:r>
              <a:rPr lang="hr-HR" altLang="x-none" sz="2400" kern="1200" dirty="0">
                <a:latin typeface="Calibri" panose="020F0502020204030204" pitchFamily="34" charset="0"/>
                <a:ea typeface="+mn-ea"/>
                <a:cs typeface="+mn-cs"/>
              </a:rPr>
              <a:t>Stručna suradnica: Ljiljana Kulaš-Jutrović,prof.</a:t>
            </a:r>
            <a:endParaRPr lang="hr-HR" altLang="x-none" sz="2400" kern="1200" dirty="0"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8196" name="Slika 3" descr="Dječica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18970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ODSTUPANJA (1)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1507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nemotiviranost za igre slikovnicama, knjigama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nedostatak interesa za igre sa slovima i brojkama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poteškoće u izražavanju misli i ideja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poteškoće u prisjećanju pravih riječi (“olovka” – ono za pisanje)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miješanje riječi koje slično zvuče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prisutnost agramatizama (“tri jabuka”, “konjevi”)</a:t>
            </a: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ODSTUPANJA (2)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2531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poteškoće u razlikovanju brojki i slova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nerazvijenost fonološke svjesnosti – ne prepoznaje rimu, ne može podijeliti riječi na slogove, spojiti slogove u smislene riječi, nerazvijenost glasovne analize i sinteze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nedostatak interesa i/ili odbijanje aktivnosti s olovkom (crtanje, precrtavanje, bojanje, pisanje)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KOGNITIVNA SPREMNOST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(1)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3555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  <a:cs typeface="Times New Roman" panose="02020603050405020304" pitchFamily="18" charset="0"/>
              </a:rPr>
              <a:t>duljina pažnje 15-20 minuta, može se i duže igrati i baviti aktivnostima i do 60 minuta (s povremenim otklonima pažnje)</a:t>
            </a:r>
            <a:endParaRPr lang="hr-HR" altLang="x-none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  <a:cs typeface="Times New Roman" panose="02020603050405020304" pitchFamily="18" charset="0"/>
              </a:rPr>
              <a:t>pažnja postaje namjerna (selektivnost, prenošenje, odupiranje ometajućim podražajima)</a:t>
            </a:r>
            <a:endParaRPr lang="hr-HR" altLang="x-none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točno razlikuje i imenuje boje i njihove nijanse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uočava razlike i prepoznaje sličnosti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KOGNITIVNA SPREMNOST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(2)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4579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razvoj logičkog mišljenja </a:t>
            </a:r>
            <a:r>
              <a:rPr lang="vi-VN" altLang="x-none" dirty="0">
                <a:latin typeface="Calibri" panose="020F0502020204030204" pitchFamily="34" charset="0"/>
              </a:rPr>
              <a:t>– </a:t>
            </a:r>
            <a:r>
              <a:rPr lang="hr-HR" altLang="x-none" dirty="0">
                <a:latin typeface="Calibri" panose="020F0502020204030204" pitchFamily="34" charset="0"/>
              </a:rPr>
              <a:t>sposobnosti prepoznavanja odnosa i veza među stvarima i pojavama te predviđanje tih odnosa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zaključuje o jednostavnim uzročno-posljedičnim vezama te razumije i povezuje pojave (npr. oblaci - kiša)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stvara i kategorizira pojmove (apstrakcija i generalizacija)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dobro razvijeno vidno i slušno pamćenje – preduvjet za učenje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ima važna predznanja o sebi i obitelji te opće znanje (npr. dani u tjednu, godišnja doba)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KOGNITIVNA SPREMNOST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(3)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5603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395288" y="1412875"/>
            <a:ext cx="79311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Ima razvijene predmatematičke vještine: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uspoređuje i imenuje količinske (više – manje – jednako), prostorne (gore – dolje, ispred – iza) i vremenske odnose (prije – poslije, jučer – danas – sutra)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broji mehanički i uz pokazivanje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povezuje brojku uz količinu (npr. brojka 9 = 9 elemenata) 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razumije pojam skupa – klasifikacija po obliku, boji, veličini težini (što sve spada u skup, a što ne)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uspoređuje 2 skupa (gdje ima više, gdje manje)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zna da se dodavanjem skup povećava, a oduzimanjem smanjuje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u skupu od 10 elemenata zna rezultat dodavanja i oduzimanja za jedan (uz pokazivanje)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188913"/>
            <a:ext cx="7467600" cy="1143000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Emocionalna spremnost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6627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9311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emocionalna stabilnost i samokontrola (emocije su još uvijek burne!)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tolerancija na frustraciju – ustrajnost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sigurnost u vlastite sposobnost ’’ja znam, hoću i mogu’’ – trudom se postiže uspjeh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prepoznaje, iskazuje i razumije vlastite potrebe (razlikuje od želje), misli i osjećaje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prepoznaje i imenuje emocije kod drugih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razlikuje ponašanje (primjereno i neprimjereno) od emocija (neugodnih – npr. ljutnje, tuge, straha)</a:t>
            </a: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188913"/>
            <a:ext cx="7467600" cy="1143000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Socijalna spremnost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7651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68313" y="1484313"/>
            <a:ext cx="79311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ima usvojene norme ponašanja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ima svoj krug prijatelja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ima usvojene vještine komunikacije i suradnje s djecom i odraslima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poštuje pravila u zajedničkoj igri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rješava konflikte na socijalno prihvatljiv način (razgovorom, dogovorom)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zauzima se za sebe uz poštivanje tuđih prava i potreba – asertivnost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može prepustiti prednost drugima, pričekati red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samostalnost u brizi za sebe</a:t>
            </a: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188913"/>
            <a:ext cx="7467600" cy="1143000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Emocionalna i Socijalna spremnost 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8675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9311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važno je dijete promatrati </a:t>
            </a:r>
            <a:r>
              <a:rPr lang="hr-HR" altLang="x-none" b="1" dirty="0">
                <a:latin typeface="Calibri" panose="020F0502020204030204" pitchFamily="34" charset="0"/>
              </a:rPr>
              <a:t>cjelovito</a:t>
            </a:r>
            <a:r>
              <a:rPr lang="hr-HR" altLang="x-none" dirty="0">
                <a:latin typeface="Calibri" panose="020F0502020204030204" pitchFamily="34" charset="0"/>
              </a:rPr>
              <a:t> - što sve umije, zna, može, hoće, čega se boji, što mu je stvarni napor, a što nedostatak navika ili nesnalaženje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nije dovoljno da je “pametno”, ako je vrlo nesamostalno ili se teško nosi s neuspjehom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dijete koje kreće u školu treba biti zadovoljno samo sa sobom i željeti ići u školu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dobra slika o sebi </a:t>
            </a:r>
            <a:r>
              <a:rPr lang="hr-HR" altLang="x-none" dirty="0">
                <a:latin typeface="Calibri" panose="020F0502020204030204" pitchFamily="34" charset="0"/>
              </a:rPr>
              <a:t>jedan je od najvažnijih preduvjeta za dobar start u školi!</a:t>
            </a: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188913"/>
            <a:ext cx="7467600" cy="792163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priprema</a:t>
            </a: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djeteta kod kuće 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9699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68313" y="1341438"/>
            <a:ext cx="8074025" cy="5327650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podržavajte </a:t>
            </a:r>
            <a:r>
              <a:rPr lang="hr-HR" altLang="x-none" b="1" dirty="0">
                <a:latin typeface="Calibri" panose="020F0502020204030204" pitchFamily="34" charset="0"/>
              </a:rPr>
              <a:t>djetetovu samoinicijativu </a:t>
            </a:r>
            <a:r>
              <a:rPr lang="hr-HR" altLang="x-none" dirty="0">
                <a:latin typeface="Calibri" panose="020F0502020204030204" pitchFamily="34" charset="0"/>
              </a:rPr>
              <a:t>i radoznalost za saznavanjem i učenjem (zajedničko traženje odgovora, tumačenje događaja koji ga zanimaju, odgovaranje na postavljanja pitanja i postavljanje pitanja, čitanje)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pomognite djetetu da se </a:t>
            </a:r>
            <a:r>
              <a:rPr lang="hr-HR" altLang="x-none" b="1" dirty="0">
                <a:latin typeface="Calibri" panose="020F0502020204030204" pitchFamily="34" charset="0"/>
              </a:rPr>
              <a:t>što više osamostaljuje </a:t>
            </a:r>
            <a:r>
              <a:rPr lang="hr-HR" altLang="x-none" dirty="0">
                <a:latin typeface="Calibri" panose="020F0502020204030204" pitchFamily="34" charset="0"/>
              </a:rPr>
              <a:t>- u brizi za sebe, za svoje stvari, snalaženje u prometu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razvijajte </a:t>
            </a:r>
            <a:r>
              <a:rPr lang="hr-HR" altLang="x-none" b="1" dirty="0">
                <a:latin typeface="Calibri" panose="020F0502020204030204" pitchFamily="34" charset="0"/>
              </a:rPr>
              <a:t>radne navike </a:t>
            </a:r>
            <a:r>
              <a:rPr lang="hr-HR" altLang="x-none" dirty="0">
                <a:latin typeface="Calibri" panose="020F0502020204030204" pitchFamily="34" charset="0"/>
              </a:rPr>
              <a:t>(uvođenje rutinskih zadataka – npr. postavljanje stola, zalijevanje cvijeća, “vrijeme za vježbanje za školu”)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dirty="0">
                <a:latin typeface="Calibri" panose="020F0502020204030204" pitchFamily="34" charset="0"/>
              </a:rPr>
              <a:t>vlastiti, miran</a:t>
            </a:r>
            <a:r>
              <a:rPr lang="vi-VN" altLang="x-none" dirty="0">
                <a:latin typeface="Calibri" panose="020F0502020204030204" pitchFamily="34" charset="0"/>
              </a:rPr>
              <a:t> </a:t>
            </a:r>
            <a:r>
              <a:rPr lang="hr-HR" altLang="x-none" dirty="0">
                <a:latin typeface="Calibri" panose="020F0502020204030204" pitchFamily="34" charset="0"/>
              </a:rPr>
              <a:t>kutak za učenje i igru – stolić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dirty="0">
                <a:latin typeface="Calibri" panose="020F0502020204030204" pitchFamily="34" charset="0"/>
              </a:rPr>
              <a:t>postavite (kućna) </a:t>
            </a:r>
            <a:r>
              <a:rPr lang="hr-HR" altLang="x-none" b="1" dirty="0">
                <a:latin typeface="Calibri" panose="020F0502020204030204" pitchFamily="34" charset="0"/>
              </a:rPr>
              <a:t>pravila</a:t>
            </a:r>
            <a:r>
              <a:rPr lang="hr-HR" altLang="x-none" dirty="0">
                <a:latin typeface="Calibri" panose="020F0502020204030204" pitchFamily="34" charset="0"/>
              </a:rPr>
              <a:t> o dozvoljenim granicama ponašanja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188913"/>
            <a:ext cx="7467600" cy="1143000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priprema</a:t>
            </a: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djeteta kod kuće: IGRE I AKTIVNOSTI (1</a:t>
            </a:r>
            <a:r>
              <a:rPr kumimoji="0" lang="hr-H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)</a:t>
            </a:r>
            <a:endParaRPr kumimoji="0" lang="hr-HR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0723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81470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društvene igre </a:t>
            </a:r>
            <a:r>
              <a:rPr lang="vi-VN" altLang="x-none" dirty="0">
                <a:latin typeface="Calibri" panose="020F0502020204030204" pitchFamily="34" charset="0"/>
              </a:rPr>
              <a:t>(</a:t>
            </a:r>
            <a:r>
              <a:rPr lang="hr-HR" altLang="x-none" dirty="0">
                <a:latin typeface="Calibri" panose="020F0502020204030204" pitchFamily="34" charset="0"/>
              </a:rPr>
              <a:t>“Čovječe, ne ljuti se!”, “Memory”, “Domino”) – razvoj pažnje i pamćenja</a:t>
            </a:r>
            <a:r>
              <a:rPr lang="vi-VN" altLang="x-none" dirty="0">
                <a:latin typeface="Calibri" panose="020F0502020204030204" pitchFamily="34" charset="0"/>
              </a:rPr>
              <a:t>, </a:t>
            </a:r>
            <a:r>
              <a:rPr lang="hr-HR" altLang="x-none" dirty="0">
                <a:latin typeface="Calibri" panose="020F0502020204030204" pitchFamily="34" charset="0"/>
              </a:rPr>
              <a:t>usvajanje pojma broja, radost i ponos zbog uspjeha i podnošenje neuspjeha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vježbe vizuo-motorne koordinacije</a:t>
            </a:r>
            <a:r>
              <a:rPr lang="hr-HR" altLang="x-none" dirty="0">
                <a:latin typeface="Calibri" panose="020F0502020204030204" pitchFamily="34" charset="0"/>
              </a:rPr>
              <a:t>: rezanje škarama, zakopčavanje, vezanje, šivanje, slaganje odjeće, modeliranje gline, plastelina, tijesta, precrtavanje likova, rješavanje labirinata, izrada origamija, igre loptom (bacanje, gađanje)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matematičke igre </a:t>
            </a:r>
            <a:r>
              <a:rPr lang="hr-HR" altLang="x-none" dirty="0">
                <a:latin typeface="Calibri" panose="020F0502020204030204" pitchFamily="34" charset="0"/>
              </a:rPr>
              <a:t>– u svakodnevnim situacijama </a:t>
            </a:r>
            <a:r>
              <a:rPr lang="vi-VN" altLang="x-none" dirty="0">
                <a:latin typeface="Calibri" panose="020F0502020204030204" pitchFamily="34" charset="0"/>
              </a:rPr>
              <a:t>(</a:t>
            </a:r>
            <a:r>
              <a:rPr lang="hr-HR" altLang="x-none" dirty="0">
                <a:latin typeface="Calibri" panose="020F0502020204030204" pitchFamily="34" charset="0"/>
              </a:rPr>
              <a:t>brojanje, uspoređivanje, svrstavanje i razvrstavanje, uparivanje, pridruživanje, rastavljanje cjeline na dijelove</a:t>
            </a:r>
            <a:r>
              <a:rPr lang="vi-VN" altLang="x-none" dirty="0">
                <a:latin typeface="Calibri" panose="020F0502020204030204" pitchFamily="34" charset="0"/>
              </a:rPr>
              <a:t>)</a:t>
            </a:r>
            <a:endParaRPr lang="hr-HR" altLang="x-none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ZAKONSKI OKVIR (1)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219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vi-VN" altLang="x-none" dirty="0">
                <a:latin typeface="Calibri" panose="020F0502020204030204" pitchFamily="34" charset="0"/>
              </a:rPr>
              <a:t>Upis u prvi razred O</a:t>
            </a:r>
            <a:r>
              <a:rPr lang="hr-HR" altLang="x-none" dirty="0">
                <a:latin typeface="Calibri" panose="020F0502020204030204" pitchFamily="34" charset="0"/>
              </a:rPr>
              <a:t>Š za</a:t>
            </a:r>
            <a:r>
              <a:rPr lang="vi-VN" altLang="x-none" dirty="0">
                <a:latin typeface="Calibri" panose="020F0502020204030204" pitchFamily="34" charset="0"/>
              </a:rPr>
              <a:t> djec</a:t>
            </a:r>
            <a:r>
              <a:rPr lang="hr-HR" altLang="x-none" dirty="0">
                <a:latin typeface="Calibri" panose="020F0502020204030204" pitchFamily="34" charset="0"/>
              </a:rPr>
              <a:t>u</a:t>
            </a:r>
            <a:r>
              <a:rPr lang="vi-VN" altLang="x-none" dirty="0">
                <a:latin typeface="Calibri" panose="020F0502020204030204" pitchFamily="34" charset="0"/>
              </a:rPr>
              <a:t> koja do 01.</a:t>
            </a:r>
            <a:r>
              <a:rPr lang="hr-HR" altLang="x-none" dirty="0">
                <a:latin typeface="Calibri" panose="020F0502020204030204" pitchFamily="34" charset="0"/>
              </a:rPr>
              <a:t> </a:t>
            </a:r>
            <a:r>
              <a:rPr lang="vi-VN" altLang="x-none" dirty="0">
                <a:latin typeface="Calibri" panose="020F0502020204030204" pitchFamily="34" charset="0"/>
              </a:rPr>
              <a:t>travnja tekuće godine imaju navršenih 6 godina života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hr-HR" altLang="x-none" dirty="0">
                <a:latin typeface="Calibri" panose="020F0502020204030204" pitchFamily="34" charset="0"/>
              </a:rPr>
              <a:t> 	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vi-VN" altLang="x-none" dirty="0">
                <a:latin typeface="Calibri" panose="020F0502020204030204" pitchFamily="34" charset="0"/>
              </a:rPr>
              <a:t>Prije upisa</a:t>
            </a:r>
            <a:r>
              <a:rPr lang="hr-HR" altLang="x-none" dirty="0">
                <a:latin typeface="Calibri" panose="020F0502020204030204" pitchFamily="34" charset="0"/>
              </a:rPr>
              <a:t>:</a:t>
            </a:r>
            <a:r>
              <a:rPr lang="vi-VN" altLang="x-none" dirty="0">
                <a:latin typeface="Calibri" panose="020F0502020204030204" pitchFamily="34" charset="0"/>
              </a:rPr>
              <a:t>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hr-HR" altLang="x-none" dirty="0">
                <a:latin typeface="Calibri" panose="020F0502020204030204" pitchFamily="34" charset="0"/>
              </a:rPr>
              <a:t>	- </a:t>
            </a:r>
            <a:r>
              <a:rPr lang="vi-VN" altLang="x-none" dirty="0">
                <a:latin typeface="Calibri" panose="020F0502020204030204" pitchFamily="34" charset="0"/>
              </a:rPr>
              <a:t>obavezno je utvrđivanje psihofizičkog stanja djeteta, a utvrđuje ga stručno povjerenstvo OŠ </a:t>
            </a:r>
            <a:r>
              <a:rPr lang="hr-HR" altLang="x-none" dirty="0">
                <a:latin typeface="Calibri" panose="020F0502020204030204" pitchFamily="34" charset="0"/>
              </a:rPr>
              <a:t>- </a:t>
            </a:r>
            <a:r>
              <a:rPr lang="vi-VN" altLang="x-none" dirty="0">
                <a:latin typeface="Calibri" panose="020F0502020204030204" pitchFamily="34" charset="0"/>
              </a:rPr>
              <a:t>liječnik, pedagog, psiholog, defektolog i učitelj</a:t>
            </a:r>
            <a:r>
              <a:rPr lang="hr-HR" altLang="x-none" dirty="0">
                <a:latin typeface="Calibri" panose="020F0502020204030204" pitchFamily="34" charset="0"/>
              </a:rPr>
              <a:t>,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hr-HR" altLang="x-none" dirty="0">
                <a:latin typeface="Calibri" panose="020F0502020204030204" pitchFamily="34" charset="0"/>
              </a:rPr>
              <a:t>	na temelju </a:t>
            </a:r>
            <a:r>
              <a:rPr lang="hr-HR" altLang="x-none" i="1" dirty="0">
                <a:latin typeface="Calibri" panose="020F0502020204030204" pitchFamily="34" charset="0"/>
              </a:rPr>
              <a:t>Pravilnika o postupku utvrđivanja psihofizičkog stanja djeteta, učenika te sastavu stručnih povjerenstava (NN 76/14)</a:t>
            </a:r>
            <a:endParaRPr lang="hr-HR" altLang="x-none" i="1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188913"/>
            <a:ext cx="7467600" cy="1143000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priprema</a:t>
            </a: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djeteta kod kuće: IGRE I AKTIVNOSTI (2)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1747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8147050" cy="4873625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zajedničko čitanje priča </a:t>
            </a:r>
            <a:r>
              <a:rPr lang="vi-VN" altLang="x-none" dirty="0">
                <a:latin typeface="Calibri" panose="020F0502020204030204" pitchFamily="34" charset="0"/>
              </a:rPr>
              <a:t>– </a:t>
            </a:r>
            <a:r>
              <a:rPr lang="hr-HR" altLang="x-none" dirty="0">
                <a:latin typeface="Calibri" panose="020F0502020204030204" pitchFamily="34" charset="0"/>
              </a:rPr>
              <a:t>u kojima se djetetu tumače postupci likova (kroz koje dijete prepoznaje tuđe i vlastite emocije, uživljava se u situacije drugih, razvija empatiju)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prepričavanje priča i događaja </a:t>
            </a:r>
            <a:r>
              <a:rPr lang="vi-VN" altLang="x-none" dirty="0">
                <a:latin typeface="Calibri" panose="020F0502020204030204" pitchFamily="34" charset="0"/>
              </a:rPr>
              <a:t>– </a:t>
            </a:r>
            <a:r>
              <a:rPr lang="hr-HR" altLang="x-none" dirty="0">
                <a:latin typeface="Calibri" panose="020F0502020204030204" pitchFamily="34" charset="0"/>
              </a:rPr>
              <a:t>razvoj govora, logičko prepričavanje</a:t>
            </a:r>
            <a:r>
              <a:rPr lang="vi-VN" altLang="x-none" dirty="0">
                <a:latin typeface="Calibri" panose="020F0502020204030204" pitchFamily="34" charset="0"/>
              </a:rPr>
              <a:t>, </a:t>
            </a:r>
            <a:r>
              <a:rPr lang="hr-HR" altLang="x-none" dirty="0">
                <a:latin typeface="Calibri" panose="020F0502020204030204" pitchFamily="34" charset="0"/>
              </a:rPr>
              <a:t>postavljanje pitanja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veselje, </a:t>
            </a:r>
            <a:r>
              <a:rPr lang="hr-HR" altLang="x-none" b="1" dirty="0">
                <a:latin typeface="Calibri" panose="020F0502020204030204" pitchFamily="34" charset="0"/>
              </a:rPr>
              <a:t>opuštena i ugodna atmosfera </a:t>
            </a:r>
            <a:endParaRPr lang="hr-HR" altLang="x-none" b="1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spontano</a:t>
            </a:r>
            <a:r>
              <a:rPr lang="hr-HR" altLang="x-none" dirty="0">
                <a:latin typeface="Calibri" panose="020F0502020204030204" pitchFamily="34" charset="0"/>
              </a:rPr>
              <a:t> crtanje, bojanje</a:t>
            </a:r>
            <a:r>
              <a:rPr lang="vi-VN" altLang="x-none" dirty="0">
                <a:latin typeface="Calibri" panose="020F0502020204030204" pitchFamily="34" charset="0"/>
              </a:rPr>
              <a:t>,</a:t>
            </a:r>
            <a:r>
              <a:rPr lang="hr-HR" altLang="x-none" dirty="0">
                <a:latin typeface="Calibri" panose="020F0502020204030204" pitchFamily="34" charset="0"/>
              </a:rPr>
              <a:t> modeliranje, ručni rad</a:t>
            </a:r>
            <a:r>
              <a:rPr lang="vi-VN" altLang="x-none" dirty="0">
                <a:latin typeface="Calibri" panose="020F0502020204030204" pitchFamily="34" charset="0"/>
              </a:rPr>
              <a:t>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poticanje kreativnosti 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obratiti pažnju na pravilno držanje olovke, preciznost, strpljivost i snalaženje na papiru</a:t>
            </a:r>
            <a:endParaRPr lang="hr-HR" altLang="x-none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68313" y="0"/>
            <a:ext cx="7467600" cy="1143000"/>
          </a:xfr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priprema</a:t>
            </a:r>
            <a:r>
              <a:rPr kumimoji="0" lang="vi-VN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 </a:t>
            </a: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djeteta kod kuće – o školi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2771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68313" y="1341438"/>
            <a:ext cx="8147050" cy="5183187"/>
          </a:xfrm>
        </p:spPr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razgovarajte s djetetom o školi 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o svim zanimljivim stvarima koje će tamo naučiti (prvo poslušajte dijete što ono misli o školi – kako će to izgledati, ima li ideje/pitanja/strahove)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o novim prijateljima koje će tamo upoznati 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400" dirty="0">
                <a:latin typeface="Calibri" panose="020F0502020204030204" pitchFamily="34" charset="0"/>
              </a:rPr>
              <a:t>o novim iskustvima koja će doživjeti </a:t>
            </a:r>
            <a:r>
              <a:rPr lang="vi-VN" altLang="x-none" sz="2400" dirty="0">
                <a:latin typeface="Calibri" panose="020F0502020204030204" pitchFamily="34" charset="0"/>
              </a:rPr>
              <a:t>(uzbuđenje i veselje zbog polaska u školu) </a:t>
            </a:r>
            <a:endParaRPr lang="hr-HR" altLang="x-none" sz="24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endParaRPr lang="hr-HR" altLang="x-none" sz="2400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izgradite </a:t>
            </a:r>
            <a:r>
              <a:rPr lang="hr-HR" altLang="x-none" b="1" dirty="0">
                <a:latin typeface="Calibri" panose="020F0502020204030204" pitchFamily="34" charset="0"/>
              </a:rPr>
              <a:t>pozitivan stav/očekivanja o školi</a:t>
            </a:r>
            <a:endParaRPr lang="hr-HR" altLang="x-none" b="1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b="1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ne plašite dijete sa školom </a:t>
            </a:r>
            <a:r>
              <a:rPr lang="vi-VN" altLang="x-none" dirty="0">
                <a:latin typeface="Calibri" panose="020F0502020204030204" pitchFamily="34" charset="0"/>
              </a:rPr>
              <a:t>(</a:t>
            </a:r>
            <a:r>
              <a:rPr lang="hr-HR" altLang="x-none" dirty="0">
                <a:latin typeface="Calibri" panose="020F0502020204030204" pitchFamily="34" charset="0"/>
              </a:rPr>
              <a:t>”S igrom je gotovo!”, “Lako je u vrtiću, čekaj da dođeš u školu!”, “Bojim se kako će ti biti u školi?”)</a:t>
            </a: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hr-HR" altLang="x-none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hr-H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I za kraj…</a:t>
            </a:r>
            <a:endParaRPr kumimoji="0" lang="hr-HR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4819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algn="ctr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hr-HR" altLang="x-none" dirty="0">
                <a:latin typeface="Calibri" panose="020F0502020204030204" pitchFamily="34" charset="0"/>
              </a:rPr>
              <a:t>VESELITE SE ŠKOLI ZAJEDNO SA SVOJIM DJETETOM!</a:t>
            </a:r>
            <a:endParaRPr lang="hr-HR" altLang="x-none" dirty="0">
              <a:latin typeface="Calibri" panose="020F0502020204030204" pitchFamily="34" charset="0"/>
            </a:endParaRPr>
          </a:p>
        </p:txBody>
      </p:sp>
      <p:pic>
        <p:nvPicPr>
          <p:cNvPr id="34820" name="Slika 3" descr="101098138-kids-drawing-style-school-children-play-and-learn-education-small-boy-and-girl-with-book-tree-pencil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2633663"/>
            <a:ext cx="5976938" cy="42243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Naslov 3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ZAKONSKI OKVIR (3) 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 hasCustomPrompt="1"/>
          </p:nvPr>
        </p:nvSpPr>
        <p:spPr bwMode="auto">
          <a:ln>
            <a:miter lim="800000"/>
          </a:ln>
          <a:effectLst/>
          <a:scene3d>
            <a:camera prst="orthographicFront"/>
            <a:lightRig rig="balanced" dir="t"/>
          </a:scene3d>
          <a:sp3d prstMaterial="plastic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postupak utvrđivanja psihofizičkog stanja djece radi upisa u I. razred osnovne škole provodi se u osnovnoj školi koju će dijete pohađati prema upisnom području;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hr-HR" cap="small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  <a:sym typeface="+mn-ea"/>
              </a:rPr>
              <a:t>PRIJEVREMENI UPIS</a:t>
            </a:r>
            <a:endParaRPr lang="hr-HR" cap="small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+mn-ea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/>
            </a:pPr>
            <a:r>
              <a:rPr lang="hr-HR" cap="small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  <a:sym typeface="+mn-ea"/>
              </a:rPr>
              <a:t>odgoda od upisa djeteta </a:t>
            </a:r>
            <a:endParaRPr lang="hr-HR" cap="small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  <a:sym typeface="+mn-ea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/>
            </a:pPr>
            <a:endParaRPr kumimoji="0" lang="hr-HR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/>
            </a:pPr>
            <a:endParaRPr kumimoji="0" lang="hr-H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ASPEKTI SPREMNOSTI ZA ŠKOLU </a:t>
            </a:r>
            <a:endParaRPr kumimoji="0" lang="hr-HR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8362950" cy="4873625"/>
          </a:xfrm>
        </p:spPr>
        <p:txBody>
          <a:bodyPr vert="horz" wrap="square" lIns="91440" tIns="45720" rIns="91440" bIns="45720" numCol="1" anchor="t" anchorCtr="0" compatLnSpc="1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Tjelesna spremnost 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 </a:t>
            </a: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TJELESNI I PSIHOMOTORNI RAZVOJ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Govorna spremnost 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GOVOR, KOMUNIKACIJA, IZRAŽAVANJE I STVARALAŠTVO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Kognitivna spremnost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SPOZNAJNI RAZVOJ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Emocionalna i socijalna spremnost</a:t>
            </a:r>
            <a:endParaRPr kumimoji="0" lang="hr-HR" sz="24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  <a:r>
              <a:rPr kumimoji="0" lang="hr-HR" sz="2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SOCIO-EMOCIONALNI RAZVOJ I RAZVOJ LIČNOSTI</a:t>
            </a:r>
            <a:endParaRPr kumimoji="0" lang="hr-HR" sz="2400" b="0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TJELESNA SPREMNOST (1)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8362950" cy="4873625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odgovarajući stupanj tjelesne zrelosti: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567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0752F"/>
              </a:buClr>
              <a:buSzPct val="6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visina – 117 cm (djevojčice), 120 (dječaci)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567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0752F"/>
              </a:buClr>
              <a:buSzPct val="6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težina – oko 20 kg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5670" marR="0" lvl="2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0752F"/>
              </a:buClr>
              <a:buSzPct val="6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mišićna snaga, tjelesna izdržljivost (tjelesni i statični napor)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dobra razvijenost osjetilnih organa, pogotovo vida i sluha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 tijeku je izmjena mliječnih zuba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uspostavljena kontrola fizioloških potreba</a:t>
            </a:r>
            <a:endParaRPr kumimoji="0" lang="hr-HR" sz="2400" b="0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TJELESNA SPREMNOST (2)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8362950" cy="4873625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psihomotorička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razvijenost – od hodanja, trčanja, oblačenja do usavršavanja fine pokretljivosti šake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fina motorika - </a:t>
            </a:r>
            <a:r>
              <a:rPr kumimoji="0" lang="hr-H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grafomotoričke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vještine (prethodi joj razvoj krupne motorike)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predvještine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pisanja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fleksibilnost šake i prstiju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pravilno držanje olovke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primjeren pritisak olovke na papiru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endParaRPr kumimoji="0" lang="hr-HR" sz="2400" b="0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TJELESNA SPREMNOST (3)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8362950" cy="4873625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crtež odgovara dobi (crtež čovjeka ima glavu, vrat, tijelo, noge, ruke, neke naznake odjeće, oči , nos… zna nacrtati krug, kvadrat, trokut, romb)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orijentacija na papiru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združena akcija očiju, ruku i prstiju vizualno-motorna koordinacija (</a:t>
            </a:r>
            <a:r>
              <a:rPr kumimoji="0" lang="hr-H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okulomotorika</a:t>
            </a: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 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Char char=""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vole crtati, bojati, izrezivati </a:t>
            </a:r>
            <a:endParaRPr kumimoji="0" lang="hr-H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anose="05000000000000000000"/>
              <a:buNone/>
              <a:defRPr/>
            </a:pPr>
            <a:endParaRPr kumimoji="0" lang="hr-HR" sz="2400" b="0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Govorna spremnost (1)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9459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receptivne </a:t>
            </a:r>
            <a:r>
              <a:rPr lang="hr-HR" altLang="x-none" dirty="0">
                <a:latin typeface="Calibri" panose="020F0502020204030204" pitchFamily="34" charset="0"/>
              </a:rPr>
              <a:t>govorne vještine: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slušanje, praćenje i razumijevanje uputa 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endParaRPr lang="hr-HR" altLang="x-none" sz="2400" dirty="0">
              <a:latin typeface="Calibri" panose="020F0502020204030204" pitchFamily="34" charset="0"/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b="1" dirty="0">
                <a:latin typeface="Calibri" panose="020F0502020204030204" pitchFamily="34" charset="0"/>
              </a:rPr>
              <a:t>ekspresivne</a:t>
            </a:r>
            <a:r>
              <a:rPr lang="hr-HR" altLang="x-none" dirty="0">
                <a:latin typeface="Calibri" panose="020F0502020204030204" pitchFamily="34" charset="0"/>
              </a:rPr>
              <a:t> govorne vještine: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fluentnost (lakoća) u govoru 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čisto izgovaranje glasova 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izražavanje misli, osjećaja, potreba 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pripovijedanje u logičnom slijedu (početak – sredina – kraj) 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razvijen pojam o / interes prema čitanju i pisanju  </a:t>
            </a:r>
            <a:endParaRPr lang="hr-HR" altLang="x-none" sz="2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hr-HR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Govorna spremnost (2)</a:t>
            </a:r>
            <a:endParaRPr kumimoji="0" lang="hr-HR" sz="2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0483" name="Rezervirano mjesto sadržaja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hr-HR" altLang="x-none" dirty="0">
                <a:latin typeface="Calibri" panose="020F0502020204030204" pitchFamily="34" charset="0"/>
              </a:rPr>
              <a:t>PREDVJEŠTINE ČITANJA </a:t>
            </a:r>
            <a:endParaRPr lang="hr-HR" altLang="x-none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svjesnost o funkciji i karakteristikama pisanog jezika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prepoznavanje i slaganje rime (3-4 god.)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prepoznavanje i segmentacija slogova (4-5 god.)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prepoznavanje prvog glasa u riječima (5,5 god.)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rastavljanje riječi na glasove (pas= p-a-s) i sastavljanje glasova u smislene cjeline – riječi (ž-a-b-a= žaba) (6 god.)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stvaranje veze glas – slovo (6,5 god.)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sposobnost stvaranja novih riječi dodavanjem, oduzimanjem ili premještanjem glasova u riječima (7 god.)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r>
              <a:rPr lang="hr-HR" altLang="x-none" sz="2200" dirty="0">
                <a:latin typeface="Calibri" panose="020F0502020204030204" pitchFamily="34" charset="0"/>
              </a:rPr>
              <a:t>interes za slova, poznavanje rječnika vezanog uz knjige </a:t>
            </a: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endParaRPr lang="hr-HR" altLang="x-none" sz="2200" dirty="0">
              <a:latin typeface="Calibri" panose="020F0502020204030204" pitchFamily="34" charset="0"/>
            </a:endParaRPr>
          </a:p>
          <a:p>
            <a:pPr lvl="1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</a:pPr>
            <a:endParaRPr lang="hr-HR" altLang="x-none" sz="2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8320</Words>
  <Application>WPS Presentation</Application>
  <PresentationFormat>Prikaz na zaslonu (4:3)</PresentationFormat>
  <Paragraphs>233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Arial</vt:lpstr>
      <vt:lpstr>SimSun</vt:lpstr>
      <vt:lpstr>Wingdings</vt:lpstr>
      <vt:lpstr>Century Schoolbook</vt:lpstr>
      <vt:lpstr>Wingdings 2</vt:lpstr>
      <vt:lpstr>Wingdings</vt:lpstr>
      <vt:lpstr>Calibri</vt:lpstr>
      <vt:lpstr>Microsoft YaHei</vt:lpstr>
      <vt:lpstr>Arial Unicode MS</vt:lpstr>
      <vt:lpstr>Times New Roman</vt:lpstr>
      <vt:lpstr>Oriel</vt:lpstr>
      <vt:lpstr>SPREMNOST DJETETA  ZA POLAZAK U  OSNOVNU ŠKOLU</vt:lpstr>
      <vt:lpstr>ZAKONSKI OKVIR (1)</vt:lpstr>
      <vt:lpstr>ZAKONSKI OKVIR (3) </vt:lpstr>
      <vt:lpstr>ASPEKTI SPREMNOSTI ZA ŠKOLU </vt:lpstr>
      <vt:lpstr>TJELESNA SPREMNOST (1)</vt:lpstr>
      <vt:lpstr>TJELESNA SPREMNOST (2)</vt:lpstr>
      <vt:lpstr>TJELESNA SPREMNOST (3)</vt:lpstr>
      <vt:lpstr>Govorna spremnost (1)</vt:lpstr>
      <vt:lpstr>Govorna spremnost (2)</vt:lpstr>
      <vt:lpstr>ODSTUPANJA (1)</vt:lpstr>
      <vt:lpstr>ODSTUPANJA (2)</vt:lpstr>
      <vt:lpstr>KOGNITIVNA SPREMNOST (1)</vt:lpstr>
      <vt:lpstr>KOGNITIVNA SPREMNOST (2)</vt:lpstr>
      <vt:lpstr>KOGNITIVNA SPREMNOST (3)</vt:lpstr>
      <vt:lpstr>Emocionalna spremnost</vt:lpstr>
      <vt:lpstr>Socijalna spremnost</vt:lpstr>
      <vt:lpstr>Emocionalna i Socijalna spremnost </vt:lpstr>
      <vt:lpstr>priprema djeteta kod kuće </vt:lpstr>
      <vt:lpstr>priprema djeteta kod kuće: IGRE I AKTIVNOSTI (1)</vt:lpstr>
      <vt:lpstr>priprema djeteta kod kuće: IGRE I AKTIVNOSTI (2)</vt:lpstr>
      <vt:lpstr>priprema djeteta kod kuće – o školi</vt:lpstr>
      <vt:lpstr>I za kraj…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SPREMNOST DJETETA  ZA POLAZAK U  OSNOVNU ŠKOLU</dc:title>
  <dc:creator>DV Vedri dani</dc:creator>
  <cp:lastModifiedBy>Korisnik</cp:lastModifiedBy>
  <cp:revision>88</cp:revision>
  <dcterms:created xsi:type="dcterms:W3CDTF">2018-11-28T11:59:00Z</dcterms:created>
  <dcterms:modified xsi:type="dcterms:W3CDTF">2023-06-19T12:46:07Z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76FB6E99EA0B424293F74895EEE8E4C5</vt:lpwstr>
  </property>
  <property fmtid="{D5CDD505-2E9C-101B-9397-08002B2CF9AE}" pid="3" name="KSOProductBuildVer">
    <vt:lpwstr>1033-11.2.0.11537</vt:lpwstr>
  </property>
</Properties>
</file>