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2" r:id="rId6"/>
    <p:sldId id="263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B9FC-BE41-4EFB-86A6-476ED68C6CE2}" type="datetimeFigureOut">
              <a:rPr lang="hr-HR" smtClean="0"/>
              <a:t>22.5.2022.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2126-5A9B-4B7B-B28C-0DDB0B0AFC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048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B9FC-BE41-4EFB-86A6-476ED68C6CE2}" type="datetimeFigureOut">
              <a:rPr lang="hr-HR" smtClean="0"/>
              <a:t>22.5.2022.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2126-5A9B-4B7B-B28C-0DDB0B0AFC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8342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B9FC-BE41-4EFB-86A6-476ED68C6CE2}" type="datetimeFigureOut">
              <a:rPr lang="hr-HR" smtClean="0"/>
              <a:t>22.5.2022.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2126-5A9B-4B7B-B28C-0DDB0B0AFC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8295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B9FC-BE41-4EFB-86A6-476ED68C6CE2}" type="datetimeFigureOut">
              <a:rPr lang="hr-HR" smtClean="0"/>
              <a:t>22.5.2022.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2126-5A9B-4B7B-B28C-0DDB0B0AFC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7096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B9FC-BE41-4EFB-86A6-476ED68C6CE2}" type="datetimeFigureOut">
              <a:rPr lang="hr-HR" smtClean="0"/>
              <a:t>22.5.2022.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2126-5A9B-4B7B-B28C-0DDB0B0AFC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593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B9FC-BE41-4EFB-86A6-476ED68C6CE2}" type="datetimeFigureOut">
              <a:rPr lang="hr-HR" smtClean="0"/>
              <a:t>22.5.2022.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2126-5A9B-4B7B-B28C-0DDB0B0AFC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754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B9FC-BE41-4EFB-86A6-476ED68C6CE2}" type="datetimeFigureOut">
              <a:rPr lang="hr-HR" smtClean="0"/>
              <a:t>22.5.2022.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2126-5A9B-4B7B-B28C-0DDB0B0AFC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09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B9FC-BE41-4EFB-86A6-476ED68C6CE2}" type="datetimeFigureOut">
              <a:rPr lang="hr-HR" smtClean="0"/>
              <a:t>22.5.2022.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2126-5A9B-4B7B-B28C-0DDB0B0AFC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923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B9FC-BE41-4EFB-86A6-476ED68C6CE2}" type="datetimeFigureOut">
              <a:rPr lang="hr-HR" smtClean="0"/>
              <a:t>22.5.2022.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2126-5A9B-4B7B-B28C-0DDB0B0AFC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140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B9FC-BE41-4EFB-86A6-476ED68C6CE2}" type="datetimeFigureOut">
              <a:rPr lang="hr-HR" smtClean="0"/>
              <a:t>22.5.2022.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2126-5A9B-4B7B-B28C-0DDB0B0AFC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375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B9FC-BE41-4EFB-86A6-476ED68C6CE2}" type="datetimeFigureOut">
              <a:rPr lang="hr-HR" smtClean="0"/>
              <a:t>22.5.2022.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A2126-5A9B-4B7B-B28C-0DDB0B0AFC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610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0B9FC-BE41-4EFB-86A6-476ED68C6CE2}" type="datetimeFigureOut">
              <a:rPr lang="hr-HR" smtClean="0"/>
              <a:t>22.5.2022.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A2126-5A9B-4B7B-B28C-0DDB0B0AFC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207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o4u.com/en/cram-up/grammar/reported-speech/exercises?02" TargetMode="External"/><Relationship Id="rId2" Type="http://schemas.openxmlformats.org/officeDocument/2006/relationships/hyperlink" Target="http://www.ego4u.com/en/cram-up/grammar/reported-speech/exercis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glishexercises.org/makeagame/viewgame.asp?id=1282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lishexercises.org/makeagame/viewgame.asp?id=532" TargetMode="External"/><Relationship Id="rId2" Type="http://schemas.openxmlformats.org/officeDocument/2006/relationships/hyperlink" Target="http://www.autoenglish.org/questions/gr.indirect.i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-grammar.org/indirect-question/test1-exercise1/" TargetMode="External"/><Relationship Id="rId4" Type="http://schemas.openxmlformats.org/officeDocument/2006/relationships/hyperlink" Target="http://a4esl.org/q/h/vm/indirectque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Reported statements</a:t>
            </a:r>
            <a:br>
              <a:rPr lang="en-US" dirty="0" smtClean="0"/>
            </a:br>
            <a:r>
              <a:rPr lang="en-US" sz="3100" i="1" dirty="0" smtClean="0"/>
              <a:t>We use reported statements to say what somebody says or thinks</a:t>
            </a:r>
            <a:r>
              <a:rPr lang="en-US" i="1" dirty="0" smtClean="0"/>
              <a:t>.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7513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6633"/>
            <a:ext cx="4040188" cy="648072"/>
          </a:xfrm>
        </p:spPr>
        <p:txBody>
          <a:bodyPr/>
          <a:lstStyle/>
          <a:p>
            <a:r>
              <a:rPr lang="en-GB" dirty="0" smtClean="0"/>
              <a:t>Direct speech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908720"/>
            <a:ext cx="4040188" cy="5688632"/>
          </a:xfrm>
        </p:spPr>
        <p:txBody>
          <a:bodyPr/>
          <a:lstStyle/>
          <a:p>
            <a:r>
              <a:rPr lang="en-US" dirty="0" smtClean="0"/>
              <a:t>Miss </a:t>
            </a:r>
            <a:r>
              <a:rPr lang="hr-HR" dirty="0" smtClean="0"/>
              <a:t>Brown</a:t>
            </a:r>
            <a:r>
              <a:rPr lang="en-US" dirty="0" smtClean="0"/>
              <a:t>: ‘The Internet is quite safe for children to use.’</a:t>
            </a:r>
          </a:p>
          <a:p>
            <a:endParaRPr lang="en-US" dirty="0" smtClean="0"/>
          </a:p>
          <a:p>
            <a:r>
              <a:rPr lang="en-US" dirty="0" err="1" smtClean="0"/>
              <a:t>Mr</a:t>
            </a:r>
            <a:r>
              <a:rPr lang="en-US" dirty="0" smtClean="0"/>
              <a:t> Bennett: ‘</a:t>
            </a:r>
            <a:r>
              <a:rPr lang="en-US" b="1" dirty="0" smtClean="0"/>
              <a:t>I</a:t>
            </a:r>
            <a:r>
              <a:rPr lang="en-US" dirty="0" smtClean="0"/>
              <a:t> </a:t>
            </a:r>
            <a:r>
              <a:rPr lang="en-US" b="1" dirty="0" smtClean="0"/>
              <a:t>don’t</a:t>
            </a:r>
            <a:r>
              <a:rPr lang="en-US" dirty="0" smtClean="0"/>
              <a:t> know anything about cyberspace</a:t>
            </a:r>
            <a:r>
              <a:rPr lang="en-US" dirty="0" smtClean="0"/>
              <a:t>.’</a:t>
            </a:r>
            <a:endParaRPr lang="hr-HR" dirty="0" smtClean="0"/>
          </a:p>
          <a:p>
            <a:endParaRPr lang="hr-HR" dirty="0"/>
          </a:p>
          <a:p>
            <a:r>
              <a:rPr lang="en-GB" dirty="0" smtClean="0"/>
              <a:t>Ann: ‘</a:t>
            </a:r>
            <a:r>
              <a:rPr lang="en-GB" b="1" dirty="0" smtClean="0"/>
              <a:t>I read </a:t>
            </a:r>
            <a:r>
              <a:rPr lang="en-GB" dirty="0" smtClean="0"/>
              <a:t>an interesting article about endangered species yesterday.’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6632"/>
            <a:ext cx="4041775" cy="648073"/>
          </a:xfrm>
        </p:spPr>
        <p:txBody>
          <a:bodyPr/>
          <a:lstStyle/>
          <a:p>
            <a:r>
              <a:rPr lang="en-GB" dirty="0" smtClean="0"/>
              <a:t>Indirect speech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908720"/>
            <a:ext cx="4041775" cy="5616624"/>
          </a:xfrm>
        </p:spPr>
        <p:txBody>
          <a:bodyPr/>
          <a:lstStyle/>
          <a:p>
            <a:r>
              <a:rPr lang="en-US" dirty="0" smtClean="0"/>
              <a:t>Miss </a:t>
            </a:r>
            <a:r>
              <a:rPr lang="hr-HR" dirty="0" smtClean="0"/>
              <a:t>Brown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thinks </a:t>
            </a:r>
            <a:r>
              <a:rPr lang="en-US" b="1" dirty="0" smtClean="0">
                <a:solidFill>
                  <a:srgbClr val="FF0000"/>
                </a:solidFill>
              </a:rPr>
              <a:t>that</a:t>
            </a:r>
            <a:r>
              <a:rPr lang="en-US" dirty="0" smtClean="0"/>
              <a:t> the Internet is quite safe for children to use.</a:t>
            </a:r>
          </a:p>
          <a:p>
            <a:endParaRPr lang="en-US" dirty="0" smtClean="0"/>
          </a:p>
          <a:p>
            <a:r>
              <a:rPr lang="en-US" dirty="0" err="1" smtClean="0"/>
              <a:t>Mr</a:t>
            </a:r>
            <a:r>
              <a:rPr lang="en-US" dirty="0" smtClean="0"/>
              <a:t> Bennett </a:t>
            </a:r>
            <a:r>
              <a:rPr lang="en-US" b="1" dirty="0" smtClean="0">
                <a:solidFill>
                  <a:srgbClr val="C00000"/>
                </a:solidFill>
              </a:rPr>
              <a:t>says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that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he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doesn’t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know anything about cyberspace</a:t>
            </a:r>
            <a:r>
              <a:rPr lang="en-US" dirty="0" smtClean="0"/>
              <a:t>.</a:t>
            </a:r>
            <a:endParaRPr lang="hr-HR" dirty="0" smtClean="0"/>
          </a:p>
          <a:p>
            <a:r>
              <a:rPr lang="en-GB" dirty="0" smtClean="0"/>
              <a:t>Ann </a:t>
            </a:r>
            <a:r>
              <a:rPr lang="en-GB" b="1" dirty="0" smtClean="0">
                <a:solidFill>
                  <a:srgbClr val="FF0000"/>
                </a:solidFill>
              </a:rPr>
              <a:t>says that she</a:t>
            </a:r>
            <a:r>
              <a:rPr lang="en-GB" dirty="0" smtClean="0"/>
              <a:t> read an interesting article about endangered species </a:t>
            </a:r>
            <a:r>
              <a:rPr lang="en-GB" b="1" dirty="0" smtClean="0">
                <a:solidFill>
                  <a:srgbClr val="FF0000"/>
                </a:solidFill>
              </a:rPr>
              <a:t>the day before.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50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://www.os-turnic-ri.skole.hr/upload/os-turnic-ri/images/newsimg/6015/Image/reported%20speech%20statements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98" y="274638"/>
            <a:ext cx="8940602" cy="6034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243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Exercises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http://</a:t>
            </a:r>
            <a:r>
              <a:rPr lang="hr-HR" dirty="0" smtClean="0">
                <a:hlinkClick r:id="rId2"/>
              </a:rPr>
              <a:t>www.ego4u.com/</a:t>
            </a:r>
            <a:r>
              <a:rPr lang="hr-HR" dirty="0" err="1" smtClean="0">
                <a:hlinkClick r:id="rId2"/>
              </a:rPr>
              <a:t>en</a:t>
            </a:r>
            <a:r>
              <a:rPr lang="hr-HR" dirty="0" smtClean="0">
                <a:hlinkClick r:id="rId2"/>
              </a:rPr>
              <a:t>/</a:t>
            </a:r>
            <a:r>
              <a:rPr lang="hr-HR" dirty="0" err="1" smtClean="0">
                <a:hlinkClick r:id="rId2"/>
              </a:rPr>
              <a:t>cram</a:t>
            </a:r>
            <a:r>
              <a:rPr lang="hr-HR" dirty="0" smtClean="0">
                <a:hlinkClick r:id="rId2"/>
              </a:rPr>
              <a:t>-</a:t>
            </a:r>
            <a:r>
              <a:rPr lang="hr-HR" dirty="0" err="1" smtClean="0">
                <a:hlinkClick r:id="rId2"/>
              </a:rPr>
              <a:t>up</a:t>
            </a:r>
            <a:r>
              <a:rPr lang="hr-HR" dirty="0" smtClean="0">
                <a:hlinkClick r:id="rId2"/>
              </a:rPr>
              <a:t>/</a:t>
            </a:r>
            <a:r>
              <a:rPr lang="hr-HR" dirty="0" err="1" smtClean="0">
                <a:hlinkClick r:id="rId2"/>
              </a:rPr>
              <a:t>grammar</a:t>
            </a:r>
            <a:r>
              <a:rPr lang="hr-HR" dirty="0" smtClean="0">
                <a:hlinkClick r:id="rId2"/>
              </a:rPr>
              <a:t>/</a:t>
            </a:r>
            <a:r>
              <a:rPr lang="hr-HR" dirty="0" err="1" smtClean="0">
                <a:hlinkClick r:id="rId2"/>
              </a:rPr>
              <a:t>reported</a:t>
            </a:r>
            <a:r>
              <a:rPr lang="hr-HR" dirty="0" smtClean="0">
                <a:hlinkClick r:id="rId2"/>
              </a:rPr>
              <a:t>-</a:t>
            </a:r>
            <a:r>
              <a:rPr lang="hr-HR" dirty="0" err="1" smtClean="0">
                <a:hlinkClick r:id="rId2"/>
              </a:rPr>
              <a:t>speech</a:t>
            </a:r>
            <a:r>
              <a:rPr lang="hr-HR" dirty="0" smtClean="0">
                <a:hlinkClick r:id="rId2"/>
              </a:rPr>
              <a:t>/</a:t>
            </a:r>
            <a:r>
              <a:rPr lang="hr-HR" dirty="0" err="1" smtClean="0">
                <a:hlinkClick r:id="rId2"/>
              </a:rPr>
              <a:t>exercises</a:t>
            </a:r>
            <a:endParaRPr lang="hr-HR" dirty="0" smtClean="0"/>
          </a:p>
          <a:p>
            <a:r>
              <a:rPr lang="hr-HR" dirty="0">
                <a:hlinkClick r:id="rId3"/>
              </a:rPr>
              <a:t>http://</a:t>
            </a:r>
            <a:r>
              <a:rPr lang="hr-HR" dirty="0" smtClean="0">
                <a:hlinkClick r:id="rId3"/>
              </a:rPr>
              <a:t>www.ego4u.com/</a:t>
            </a:r>
            <a:r>
              <a:rPr lang="hr-HR" dirty="0" err="1" smtClean="0">
                <a:hlinkClick r:id="rId3"/>
              </a:rPr>
              <a:t>en</a:t>
            </a:r>
            <a:r>
              <a:rPr lang="hr-HR" dirty="0" smtClean="0">
                <a:hlinkClick r:id="rId3"/>
              </a:rPr>
              <a:t>/</a:t>
            </a:r>
            <a:r>
              <a:rPr lang="hr-HR" dirty="0" err="1" smtClean="0">
                <a:hlinkClick r:id="rId3"/>
              </a:rPr>
              <a:t>cram</a:t>
            </a:r>
            <a:r>
              <a:rPr lang="hr-HR" dirty="0" smtClean="0">
                <a:hlinkClick r:id="rId3"/>
              </a:rPr>
              <a:t>-</a:t>
            </a:r>
            <a:r>
              <a:rPr lang="hr-HR" dirty="0" err="1" smtClean="0">
                <a:hlinkClick r:id="rId3"/>
              </a:rPr>
              <a:t>up</a:t>
            </a:r>
            <a:r>
              <a:rPr lang="hr-HR" dirty="0" smtClean="0">
                <a:hlinkClick r:id="rId3"/>
              </a:rPr>
              <a:t>/</a:t>
            </a:r>
            <a:r>
              <a:rPr lang="hr-HR" dirty="0" err="1" smtClean="0">
                <a:hlinkClick r:id="rId3"/>
              </a:rPr>
              <a:t>grammar</a:t>
            </a:r>
            <a:r>
              <a:rPr lang="hr-HR" dirty="0" smtClean="0">
                <a:hlinkClick r:id="rId3"/>
              </a:rPr>
              <a:t>/</a:t>
            </a:r>
            <a:r>
              <a:rPr lang="hr-HR" dirty="0" err="1" smtClean="0">
                <a:hlinkClick r:id="rId3"/>
              </a:rPr>
              <a:t>reported</a:t>
            </a:r>
            <a:r>
              <a:rPr lang="hr-HR" dirty="0" smtClean="0">
                <a:hlinkClick r:id="rId3"/>
              </a:rPr>
              <a:t>-</a:t>
            </a:r>
            <a:r>
              <a:rPr lang="hr-HR" dirty="0" err="1" smtClean="0">
                <a:hlinkClick r:id="rId3"/>
              </a:rPr>
              <a:t>speech</a:t>
            </a:r>
            <a:r>
              <a:rPr lang="hr-HR" dirty="0" smtClean="0">
                <a:hlinkClick r:id="rId3"/>
              </a:rPr>
              <a:t>/</a:t>
            </a:r>
            <a:r>
              <a:rPr lang="hr-HR" dirty="0" err="1" smtClean="0">
                <a:hlinkClick r:id="rId3"/>
              </a:rPr>
              <a:t>exercises</a:t>
            </a:r>
            <a:r>
              <a:rPr lang="hr-HR" smtClean="0">
                <a:hlinkClick r:id="rId3"/>
              </a:rPr>
              <a:t>?02</a:t>
            </a:r>
            <a:endParaRPr lang="hr-HR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1253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+mn-lt"/>
              </a:rPr>
              <a:t>Reported commands and requests</a:t>
            </a:r>
            <a:endParaRPr lang="en-GB" sz="3600" b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51520" y="908720"/>
            <a:ext cx="4244280" cy="57606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Direct Speech</a:t>
            </a:r>
          </a:p>
          <a:p>
            <a:pPr marL="0" indent="0">
              <a:buNone/>
            </a:pPr>
            <a:r>
              <a:rPr lang="en-GB" dirty="0" smtClean="0"/>
              <a:t>‘Put your old things in the garage.’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‘Please, help me with the homework</a:t>
            </a:r>
            <a:r>
              <a:rPr lang="hr-HR" dirty="0" smtClean="0"/>
              <a:t>, Bob</a:t>
            </a:r>
            <a:r>
              <a:rPr lang="en-GB" dirty="0" smtClean="0"/>
              <a:t>’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</a:t>
            </a:r>
            <a:r>
              <a:rPr lang="en-GB" b="1" dirty="0" smtClean="0">
                <a:solidFill>
                  <a:srgbClr val="FF0000"/>
                </a:solidFill>
              </a:rPr>
              <a:t>Don’t</a:t>
            </a:r>
            <a:r>
              <a:rPr lang="en-GB" dirty="0" smtClean="0"/>
              <a:t> be late for school.’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</a:t>
            </a:r>
            <a:r>
              <a:rPr lang="en-GB" b="1" dirty="0" smtClean="0">
                <a:solidFill>
                  <a:srgbClr val="FF0000"/>
                </a:solidFill>
              </a:rPr>
              <a:t>Don’t</a:t>
            </a:r>
            <a:r>
              <a:rPr lang="en-GB" dirty="0" smtClean="0"/>
              <a:t> forget to return your books to the library.’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495800" y="836712"/>
            <a:ext cx="4191000" cy="5832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Indirect Speech</a:t>
            </a:r>
          </a:p>
          <a:p>
            <a:pPr marL="0" indent="0">
              <a:buNone/>
            </a:pPr>
            <a:r>
              <a:rPr lang="en-GB" dirty="0" smtClean="0"/>
              <a:t>Mum </a:t>
            </a:r>
            <a:r>
              <a:rPr lang="en-GB" b="1" dirty="0" smtClean="0">
                <a:solidFill>
                  <a:srgbClr val="FF0000"/>
                </a:solidFill>
              </a:rPr>
              <a:t>tells</a:t>
            </a:r>
            <a:r>
              <a:rPr lang="en-GB" dirty="0" smtClean="0"/>
              <a:t> </a:t>
            </a:r>
            <a:r>
              <a:rPr lang="en-GB" u="sng" dirty="0" smtClean="0"/>
              <a:t>Luka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to </a:t>
            </a:r>
            <a:r>
              <a:rPr lang="en-GB" dirty="0" smtClean="0"/>
              <a:t>put his old things in the garage. </a:t>
            </a:r>
          </a:p>
          <a:p>
            <a:pPr marL="0" indent="0">
              <a:buNone/>
            </a:pPr>
            <a:r>
              <a:rPr lang="en-GB" dirty="0" smtClean="0"/>
              <a:t>(a command)</a:t>
            </a:r>
          </a:p>
          <a:p>
            <a:pPr marL="0" indent="0">
              <a:buNone/>
            </a:pPr>
            <a:r>
              <a:rPr lang="en-GB" dirty="0" smtClean="0"/>
              <a:t>Tom </a:t>
            </a:r>
            <a:r>
              <a:rPr lang="en-GB" b="1" dirty="0" smtClean="0">
                <a:solidFill>
                  <a:srgbClr val="FF0000"/>
                </a:solidFill>
              </a:rPr>
              <a:t>asks</a:t>
            </a:r>
            <a:r>
              <a:rPr lang="en-GB" dirty="0" smtClean="0"/>
              <a:t> </a:t>
            </a:r>
            <a:r>
              <a:rPr lang="hr-HR" u="sng" dirty="0" smtClean="0"/>
              <a:t>Bob </a:t>
            </a:r>
            <a:r>
              <a:rPr lang="en-GB" b="1" dirty="0" smtClean="0">
                <a:solidFill>
                  <a:srgbClr val="FF0000"/>
                </a:solidFill>
              </a:rPr>
              <a:t>to </a:t>
            </a:r>
            <a:r>
              <a:rPr lang="en-GB" dirty="0" smtClean="0"/>
              <a:t>help him with the homework. </a:t>
            </a: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(a request)</a:t>
            </a:r>
          </a:p>
          <a:p>
            <a:pPr marL="0" indent="0">
              <a:buNone/>
            </a:pPr>
            <a:r>
              <a:rPr lang="en-GB" dirty="0" smtClean="0"/>
              <a:t>Mum </a:t>
            </a:r>
            <a:r>
              <a:rPr lang="en-GB" b="1" dirty="0" smtClean="0">
                <a:solidFill>
                  <a:srgbClr val="FF0000"/>
                </a:solidFill>
              </a:rPr>
              <a:t>tells</a:t>
            </a:r>
            <a:r>
              <a:rPr lang="en-GB" dirty="0" smtClean="0"/>
              <a:t> </a:t>
            </a:r>
            <a:r>
              <a:rPr lang="en-GB" u="sng" dirty="0" smtClean="0"/>
              <a:t>me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not to </a:t>
            </a:r>
            <a:r>
              <a:rPr lang="en-GB" dirty="0" smtClean="0"/>
              <a:t>be late for school.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librarian </a:t>
            </a:r>
            <a:r>
              <a:rPr lang="en-GB" b="1" dirty="0" smtClean="0">
                <a:solidFill>
                  <a:srgbClr val="FF0000"/>
                </a:solidFill>
              </a:rPr>
              <a:t>tells</a:t>
            </a:r>
            <a:r>
              <a:rPr lang="en-GB" dirty="0" smtClean="0"/>
              <a:t> </a:t>
            </a:r>
            <a:r>
              <a:rPr lang="en-GB" u="sng" dirty="0" smtClean="0"/>
              <a:t>me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not to </a:t>
            </a:r>
            <a:r>
              <a:rPr lang="en-GB" dirty="0" smtClean="0"/>
              <a:t>forget to return my books to the library.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12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Exercises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www.englishexercises.org/makeagame/viewgame.asp?id=12824</a:t>
            </a:r>
            <a:r>
              <a:rPr lang="hr-HR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34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Reported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2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8641"/>
            <a:ext cx="4040188" cy="57606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Yes-no questions</a:t>
            </a:r>
            <a:r>
              <a:rPr lang="en-US" dirty="0" smtClean="0"/>
              <a:t>: they start with auxiliary verbs (am, are, will, do, does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36712"/>
            <a:ext cx="4040188" cy="576064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introduce the reported questions with:  </a:t>
            </a:r>
            <a:r>
              <a:rPr lang="en-US" b="1" dirty="0" smtClean="0">
                <a:solidFill>
                  <a:srgbClr val="C00000"/>
                </a:solidFill>
              </a:rPr>
              <a:t>if</a:t>
            </a:r>
          </a:p>
          <a:p>
            <a:pPr marL="0" indent="0">
              <a:buNone/>
            </a:pPr>
            <a:endParaRPr lang="en-US" sz="3200" b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‘Do you like computers?’</a:t>
            </a:r>
          </a:p>
          <a:p>
            <a:pPr marL="0" indent="0">
              <a:buNone/>
            </a:pPr>
            <a:r>
              <a:rPr lang="en-US" dirty="0" smtClean="0"/>
              <a:t>She asks </a:t>
            </a:r>
            <a:r>
              <a:rPr lang="en-US" b="1" dirty="0" smtClean="0">
                <a:solidFill>
                  <a:srgbClr val="C00000"/>
                </a:solidFill>
              </a:rPr>
              <a:t>if</a:t>
            </a:r>
            <a:r>
              <a:rPr lang="en-US" dirty="0" smtClean="0"/>
              <a:t> I like com</a:t>
            </a:r>
            <a:r>
              <a:rPr lang="hr-HR" dirty="0" smtClean="0"/>
              <a:t>p</a:t>
            </a:r>
            <a:r>
              <a:rPr lang="en-US" dirty="0" err="1" smtClean="0"/>
              <a:t>uters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‘Did you play computer games yesterday?’</a:t>
            </a:r>
          </a:p>
          <a:p>
            <a:pPr marL="0" indent="0">
              <a:buNone/>
            </a:pPr>
            <a:r>
              <a:rPr lang="en-US" dirty="0" smtClean="0"/>
              <a:t>She wants to know </a:t>
            </a:r>
            <a:r>
              <a:rPr lang="en-US" b="1" dirty="0" smtClean="0">
                <a:solidFill>
                  <a:srgbClr val="C00000"/>
                </a:solidFill>
              </a:rPr>
              <a:t>if</a:t>
            </a:r>
            <a:r>
              <a:rPr lang="en-US" dirty="0" smtClean="0"/>
              <a:t> I played computer games yesterday.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(Never use do, does, did in reported speech.)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16632"/>
            <a:ext cx="4041775" cy="57606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Wh</a:t>
            </a:r>
            <a:r>
              <a:rPr lang="en-US" dirty="0" smtClean="0">
                <a:solidFill>
                  <a:srgbClr val="C00000"/>
                </a:solidFill>
              </a:rPr>
              <a:t>- questions</a:t>
            </a:r>
            <a:r>
              <a:rPr lang="en-US" dirty="0" smtClean="0"/>
              <a:t>: they start with question words (why, who, when, how)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836712"/>
            <a:ext cx="4391471" cy="5616624"/>
          </a:xfrm>
        </p:spPr>
        <p:txBody>
          <a:bodyPr/>
          <a:lstStyle/>
          <a:p>
            <a:r>
              <a:rPr lang="en-US" dirty="0" smtClean="0"/>
              <a:t>We introduce the reported questions with: </a:t>
            </a:r>
            <a:r>
              <a:rPr lang="en-US" b="1" dirty="0" smtClean="0">
                <a:solidFill>
                  <a:srgbClr val="C00000"/>
                </a:solidFill>
              </a:rPr>
              <a:t>what, when, why</a:t>
            </a:r>
            <a:r>
              <a:rPr lang="hr-HR" b="1" dirty="0" smtClean="0">
                <a:solidFill>
                  <a:srgbClr val="C00000"/>
                </a:solidFill>
              </a:rPr>
              <a:t> + </a:t>
            </a:r>
            <a:r>
              <a:rPr lang="hr-HR" b="1" dirty="0" err="1" smtClean="0">
                <a:solidFill>
                  <a:srgbClr val="C00000"/>
                </a:solidFill>
              </a:rPr>
              <a:t>subject</a:t>
            </a:r>
            <a:r>
              <a:rPr lang="hr-HR" b="1" dirty="0" smtClean="0">
                <a:solidFill>
                  <a:srgbClr val="C00000"/>
                </a:solidFill>
              </a:rPr>
              <a:t> + </a:t>
            </a:r>
            <a:r>
              <a:rPr lang="hr-HR" b="1" dirty="0" err="1" smtClean="0">
                <a:solidFill>
                  <a:srgbClr val="C00000"/>
                </a:solidFill>
              </a:rPr>
              <a:t>verb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3200" b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‘When did you ask for help?’</a:t>
            </a:r>
          </a:p>
          <a:p>
            <a:pPr marL="0" indent="0">
              <a:buNone/>
            </a:pPr>
            <a:r>
              <a:rPr lang="en-US" dirty="0" smtClean="0"/>
              <a:t>She wants to know </a:t>
            </a:r>
            <a:r>
              <a:rPr lang="en-US" b="1" dirty="0" smtClean="0">
                <a:solidFill>
                  <a:srgbClr val="C00000"/>
                </a:solidFill>
              </a:rPr>
              <a:t>when</a:t>
            </a:r>
            <a:r>
              <a:rPr lang="en-US" dirty="0" smtClean="0"/>
              <a:t> I asked for help.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‘Why are you sad?’</a:t>
            </a:r>
          </a:p>
          <a:p>
            <a:r>
              <a:rPr lang="en-US" dirty="0" smtClean="0"/>
              <a:t>She asks </a:t>
            </a:r>
            <a:r>
              <a:rPr lang="en-US" b="1" dirty="0" smtClean="0">
                <a:solidFill>
                  <a:srgbClr val="C00000"/>
                </a:solidFill>
              </a:rPr>
              <a:t>why</a:t>
            </a:r>
            <a:r>
              <a:rPr lang="en-US" dirty="0" smtClean="0"/>
              <a:t> I am sad.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75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Exercises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>
                <a:hlinkClick r:id="rId2"/>
              </a:rPr>
              <a:t>http://</a:t>
            </a:r>
            <a:r>
              <a:rPr lang="hr-HR" dirty="0" smtClean="0">
                <a:hlinkClick r:id="rId2"/>
              </a:rPr>
              <a:t>www.autoenglish.org/</a:t>
            </a:r>
            <a:r>
              <a:rPr lang="hr-HR" dirty="0" err="1" smtClean="0">
                <a:hlinkClick r:id="rId2"/>
              </a:rPr>
              <a:t>questions</a:t>
            </a:r>
            <a:r>
              <a:rPr lang="hr-HR" dirty="0" smtClean="0">
                <a:hlinkClick r:id="rId2"/>
              </a:rPr>
              <a:t>/gr.indirect.i.htm</a:t>
            </a:r>
            <a:endParaRPr lang="hr-HR" dirty="0" smtClean="0"/>
          </a:p>
          <a:p>
            <a:r>
              <a:rPr lang="hr-HR" dirty="0">
                <a:hlinkClick r:id="rId3"/>
              </a:rPr>
              <a:t>http://</a:t>
            </a:r>
            <a:r>
              <a:rPr lang="hr-HR" dirty="0" smtClean="0">
                <a:hlinkClick r:id="rId3"/>
              </a:rPr>
              <a:t>www.englishexercises.org/</a:t>
            </a:r>
            <a:r>
              <a:rPr lang="hr-HR" dirty="0" err="1" smtClean="0">
                <a:hlinkClick r:id="rId3"/>
              </a:rPr>
              <a:t>makeagame</a:t>
            </a:r>
            <a:r>
              <a:rPr lang="hr-HR" dirty="0" smtClean="0">
                <a:hlinkClick r:id="rId3"/>
              </a:rPr>
              <a:t>/</a:t>
            </a:r>
            <a:r>
              <a:rPr lang="hr-HR" dirty="0" err="1" smtClean="0">
                <a:hlinkClick r:id="rId3"/>
              </a:rPr>
              <a:t>viewgame.asp</a:t>
            </a:r>
            <a:r>
              <a:rPr lang="hr-HR" dirty="0" smtClean="0">
                <a:hlinkClick r:id="rId3"/>
              </a:rPr>
              <a:t>?</a:t>
            </a:r>
            <a:r>
              <a:rPr lang="hr-HR" dirty="0" err="1" smtClean="0">
                <a:hlinkClick r:id="rId3"/>
              </a:rPr>
              <a:t>id</a:t>
            </a:r>
            <a:r>
              <a:rPr lang="hr-HR" dirty="0" smtClean="0">
                <a:hlinkClick r:id="rId3"/>
              </a:rPr>
              <a:t>=532</a:t>
            </a:r>
            <a:endParaRPr lang="hr-HR" dirty="0" smtClean="0"/>
          </a:p>
          <a:p>
            <a:r>
              <a:rPr lang="hr-HR" dirty="0">
                <a:hlinkClick r:id="rId4"/>
              </a:rPr>
              <a:t>http://</a:t>
            </a:r>
            <a:r>
              <a:rPr lang="hr-HR" dirty="0" smtClean="0">
                <a:hlinkClick r:id="rId4"/>
              </a:rPr>
              <a:t>a4esl.org/q/h/</a:t>
            </a:r>
            <a:r>
              <a:rPr lang="hr-HR" dirty="0" err="1" smtClean="0">
                <a:hlinkClick r:id="rId4"/>
              </a:rPr>
              <a:t>vm</a:t>
            </a:r>
            <a:r>
              <a:rPr lang="hr-HR" dirty="0" smtClean="0">
                <a:hlinkClick r:id="rId4"/>
              </a:rPr>
              <a:t>/</a:t>
            </a:r>
            <a:r>
              <a:rPr lang="hr-HR" dirty="0" err="1" smtClean="0">
                <a:hlinkClick r:id="rId4"/>
              </a:rPr>
              <a:t>indirectques.html</a:t>
            </a:r>
            <a:endParaRPr lang="hr-HR" dirty="0" smtClean="0"/>
          </a:p>
          <a:p>
            <a:r>
              <a:rPr lang="hr-HR" smtClean="0">
                <a:hlinkClick r:id="rId5"/>
              </a:rPr>
              <a:t>http</a:t>
            </a:r>
            <a:r>
              <a:rPr lang="hr-HR" dirty="0">
                <a:hlinkClick r:id="rId5"/>
              </a:rPr>
              <a:t>://www.e-grammar.org/indirect-question/test1-exercise1</a:t>
            </a:r>
            <a:r>
              <a:rPr lang="hr-HR" dirty="0" smtClean="0">
                <a:hlinkClick r:id="rId5"/>
              </a:rPr>
              <a:t>/</a:t>
            </a:r>
            <a:r>
              <a:rPr lang="hr-H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446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349</Words>
  <Application>Microsoft Office PowerPoint</Application>
  <PresentationFormat>Prikaz na zaslonu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Reported statements We use reported statements to say what somebody says or thinks.</vt:lpstr>
      <vt:lpstr>PowerPoint prezentacija</vt:lpstr>
      <vt:lpstr>PowerPoint prezentacija</vt:lpstr>
      <vt:lpstr>Exercises </vt:lpstr>
      <vt:lpstr>Reported commands and requests</vt:lpstr>
      <vt:lpstr>Exercises</vt:lpstr>
      <vt:lpstr>Reported questions</vt:lpstr>
      <vt:lpstr>PowerPoint prezentacija</vt:lpstr>
      <vt:lpstr>Exercises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Reported statements We use reported statements to say what somebody says or thinks.</dc:title>
  <dc:creator>Nina</dc:creator>
  <cp:lastModifiedBy>Nina Čalić</cp:lastModifiedBy>
  <cp:revision>20</cp:revision>
  <dcterms:created xsi:type="dcterms:W3CDTF">2012-12-28T11:11:05Z</dcterms:created>
  <dcterms:modified xsi:type="dcterms:W3CDTF">2022-05-22T12:43:14Z</dcterms:modified>
</cp:coreProperties>
</file>