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2D496-4B4D-4153-A9F5-C8C12C8519ED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E514-B2B6-4803-A63C-214F58C539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431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2D496-4B4D-4153-A9F5-C8C12C8519ED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E514-B2B6-4803-A63C-214F58C539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121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2D496-4B4D-4153-A9F5-C8C12C8519ED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E514-B2B6-4803-A63C-214F58C539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3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2D496-4B4D-4153-A9F5-C8C12C8519ED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E514-B2B6-4803-A63C-214F58C539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1270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2D496-4B4D-4153-A9F5-C8C12C8519ED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E514-B2B6-4803-A63C-214F58C539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0379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2D496-4B4D-4153-A9F5-C8C12C8519ED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E514-B2B6-4803-A63C-214F58C539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798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2D496-4B4D-4153-A9F5-C8C12C8519ED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E514-B2B6-4803-A63C-214F58C539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96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2D496-4B4D-4153-A9F5-C8C12C8519ED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E514-B2B6-4803-A63C-214F58C539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6707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2D496-4B4D-4153-A9F5-C8C12C8519ED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E514-B2B6-4803-A63C-214F58C539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557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2D496-4B4D-4153-A9F5-C8C12C8519ED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E514-B2B6-4803-A63C-214F58C539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5539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2D496-4B4D-4153-A9F5-C8C12C8519ED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E514-B2B6-4803-A63C-214F58C539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616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2D496-4B4D-4153-A9F5-C8C12C8519ED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FE514-B2B6-4803-A63C-214F58C539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088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Unit 3 - revision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373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138545"/>
            <a:ext cx="10515600" cy="812801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Tenses describing future actions</a:t>
            </a: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93964" y="951346"/>
            <a:ext cx="5825836" cy="5745018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Name the tenses and describe the actions.</a:t>
            </a:r>
          </a:p>
          <a:p>
            <a:pPr marL="0" indent="0">
              <a:buNone/>
            </a:pPr>
            <a:r>
              <a:rPr lang="en-GB" dirty="0" smtClean="0"/>
              <a:t>1 I’m hungry. I </a:t>
            </a:r>
            <a:r>
              <a:rPr lang="en-GB" u="sng" dirty="0" smtClean="0"/>
              <a:t>will have </a:t>
            </a:r>
            <a:r>
              <a:rPr lang="en-GB" dirty="0" smtClean="0"/>
              <a:t>a sandwich.</a:t>
            </a:r>
          </a:p>
          <a:p>
            <a:pPr marL="0" indent="0">
              <a:buNone/>
            </a:pPr>
            <a:r>
              <a:rPr lang="en-GB" dirty="0" smtClean="0"/>
              <a:t>2 You </a:t>
            </a:r>
            <a:r>
              <a:rPr lang="en-GB" u="sng" dirty="0" smtClean="0"/>
              <a:t>will enjoy </a:t>
            </a:r>
            <a:r>
              <a:rPr lang="en-GB" dirty="0" smtClean="0"/>
              <a:t>the film.</a:t>
            </a:r>
          </a:p>
          <a:p>
            <a:pPr marL="0" indent="0">
              <a:buNone/>
            </a:pPr>
            <a:r>
              <a:rPr lang="en-GB" dirty="0" smtClean="0"/>
              <a:t>3 I </a:t>
            </a:r>
            <a:r>
              <a:rPr lang="en-GB" u="sng" dirty="0" smtClean="0"/>
              <a:t>am going to send </a:t>
            </a:r>
            <a:r>
              <a:rPr lang="en-GB" dirty="0" smtClean="0"/>
              <a:t>him a postcard.</a:t>
            </a:r>
          </a:p>
          <a:p>
            <a:pPr marL="0" indent="0">
              <a:buNone/>
            </a:pPr>
            <a:r>
              <a:rPr lang="en-GB" dirty="0" smtClean="0"/>
              <a:t>4 Look at the clouds. It </a:t>
            </a:r>
            <a:r>
              <a:rPr lang="en-GB" u="sng" dirty="0" smtClean="0"/>
              <a:t>is going to rain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r>
              <a:rPr lang="en-GB" dirty="0" smtClean="0"/>
              <a:t>5 I </a:t>
            </a:r>
            <a:r>
              <a:rPr lang="en-GB" u="sng" dirty="0" smtClean="0"/>
              <a:t>am meeting </a:t>
            </a:r>
            <a:r>
              <a:rPr lang="en-GB" dirty="0" smtClean="0"/>
              <a:t>my cousin tomorrow.</a:t>
            </a:r>
          </a:p>
          <a:p>
            <a:pPr marL="0" indent="0">
              <a:buNone/>
            </a:pPr>
            <a:r>
              <a:rPr lang="en-GB" dirty="0" smtClean="0"/>
              <a:t>6 The plane </a:t>
            </a:r>
            <a:r>
              <a:rPr lang="en-GB" u="sng" dirty="0" smtClean="0"/>
              <a:t>takes off </a:t>
            </a:r>
            <a:r>
              <a:rPr lang="en-GB" dirty="0" smtClean="0"/>
              <a:t>at 8 am sharp.</a:t>
            </a:r>
            <a:endParaRPr lang="en-GB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199" y="1034472"/>
            <a:ext cx="5835073" cy="5661891"/>
          </a:xfrm>
        </p:spPr>
        <p:txBody>
          <a:bodyPr/>
          <a:lstStyle/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1 </a:t>
            </a:r>
            <a:r>
              <a:rPr lang="en-GB" dirty="0" smtClean="0"/>
              <a:t>Will Future: an instant decision</a:t>
            </a:r>
          </a:p>
          <a:p>
            <a:pPr marL="0" indent="0">
              <a:buNone/>
            </a:pPr>
            <a:r>
              <a:rPr lang="en-GB" dirty="0" smtClean="0"/>
              <a:t>2 Will future: </a:t>
            </a:r>
            <a:r>
              <a:rPr lang="hr-HR" dirty="0" smtClean="0"/>
              <a:t>a </a:t>
            </a:r>
            <a:r>
              <a:rPr lang="en-GB" dirty="0" smtClean="0"/>
              <a:t>prediction without evidence</a:t>
            </a:r>
          </a:p>
          <a:p>
            <a:pPr marL="0" indent="0">
              <a:buNone/>
            </a:pPr>
            <a:r>
              <a:rPr lang="en-GB" dirty="0" smtClean="0"/>
              <a:t>3 Going to Future:</a:t>
            </a:r>
            <a:r>
              <a:rPr lang="hr-HR" dirty="0" smtClean="0"/>
              <a:t> a future</a:t>
            </a:r>
            <a:r>
              <a:rPr lang="en-GB" dirty="0" smtClean="0"/>
              <a:t> plan</a:t>
            </a:r>
          </a:p>
          <a:p>
            <a:pPr marL="0" indent="0">
              <a:buNone/>
            </a:pPr>
            <a:r>
              <a:rPr lang="en-GB" dirty="0" smtClean="0"/>
              <a:t>4 Going to Future: </a:t>
            </a:r>
            <a:r>
              <a:rPr lang="hr-HR" dirty="0" smtClean="0"/>
              <a:t>a  </a:t>
            </a:r>
            <a:r>
              <a:rPr lang="en-GB" dirty="0" smtClean="0"/>
              <a:t>prediction with evidence</a:t>
            </a:r>
          </a:p>
          <a:p>
            <a:pPr marL="0" indent="0">
              <a:buNone/>
            </a:pPr>
            <a:r>
              <a:rPr lang="en-GB" dirty="0" smtClean="0"/>
              <a:t>5 Present Continuous: </a:t>
            </a:r>
            <a:r>
              <a:rPr lang="hr-HR" dirty="0" err="1" smtClean="0"/>
              <a:t>an</a:t>
            </a:r>
            <a:r>
              <a:rPr lang="hr-HR" dirty="0" smtClean="0"/>
              <a:t> </a:t>
            </a:r>
            <a:r>
              <a:rPr lang="en-GB" dirty="0" smtClean="0"/>
              <a:t>arrangement</a:t>
            </a:r>
          </a:p>
          <a:p>
            <a:pPr marL="0" indent="0">
              <a:buNone/>
            </a:pPr>
            <a:r>
              <a:rPr lang="en-GB" dirty="0" smtClean="0"/>
              <a:t>6 Present Simple: timetables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5247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32509" y="365125"/>
            <a:ext cx="11453091" cy="752475"/>
          </a:xfrm>
        </p:spPr>
        <p:txBody>
          <a:bodyPr>
            <a:normAutofit fontScale="90000"/>
          </a:bodyPr>
          <a:lstStyle/>
          <a:p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Complete the sentences with Present Simple or Present Continuous.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93963" y="1487054"/>
            <a:ext cx="7185891" cy="5126181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1 </a:t>
            </a:r>
            <a:r>
              <a:rPr lang="en-GB" dirty="0" smtClean="0"/>
              <a:t>… you … (do) anything later? Maybe we could go out.</a:t>
            </a:r>
          </a:p>
          <a:p>
            <a:pPr marL="0" indent="0">
              <a:buNone/>
            </a:pPr>
            <a:r>
              <a:rPr lang="en-GB" dirty="0" smtClean="0"/>
              <a:t>2 The lesson … (begin) at 10:30</a:t>
            </a:r>
            <a:r>
              <a:rPr lang="hr-HR" dirty="0" smtClean="0"/>
              <a:t>,</a:t>
            </a:r>
            <a:r>
              <a:rPr lang="en-GB" dirty="0" smtClean="0"/>
              <a:t> so we need to hurry up.</a:t>
            </a:r>
          </a:p>
          <a:p>
            <a:pPr marL="0" indent="0">
              <a:buNone/>
            </a:pPr>
            <a:r>
              <a:rPr lang="en-GB" dirty="0" smtClean="0"/>
              <a:t>3 Susan … (meet) me for lunch tomorrow.</a:t>
            </a:r>
          </a:p>
          <a:p>
            <a:pPr marL="0" indent="0">
              <a:buNone/>
            </a:pPr>
            <a:r>
              <a:rPr lang="en-GB" dirty="0" smtClean="0"/>
              <a:t>4 I … (visit) my granny next Sunday.</a:t>
            </a:r>
          </a:p>
          <a:p>
            <a:pPr marL="0" indent="0">
              <a:buNone/>
            </a:pPr>
            <a:r>
              <a:rPr lang="en-GB" dirty="0" smtClean="0"/>
              <a:t>5 I’ve just phoned the gallery. The exhibition </a:t>
            </a:r>
            <a:r>
              <a:rPr lang="hr-HR" dirty="0" smtClean="0"/>
              <a:t>… (</a:t>
            </a:r>
            <a:r>
              <a:rPr lang="en-GB" dirty="0" smtClean="0"/>
              <a:t>open</a:t>
            </a:r>
            <a:r>
              <a:rPr lang="hr-HR" dirty="0" smtClean="0"/>
              <a:t>)</a:t>
            </a:r>
            <a:r>
              <a:rPr lang="en-GB" dirty="0" smtClean="0"/>
              <a:t> at 10:00 tomorrow.</a:t>
            </a:r>
            <a:endParaRPr lang="en-GB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7693890" y="1487054"/>
            <a:ext cx="4294910" cy="5126181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1 Are you doing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2 begins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3 is meeting</a:t>
            </a:r>
          </a:p>
          <a:p>
            <a:pPr marL="0" indent="0">
              <a:buNone/>
            </a:pPr>
            <a:r>
              <a:rPr lang="en-GB" dirty="0" smtClean="0"/>
              <a:t>4 am visiting</a:t>
            </a:r>
          </a:p>
          <a:p>
            <a:pPr marL="0" indent="0">
              <a:buNone/>
            </a:pPr>
            <a:r>
              <a:rPr lang="en-GB" dirty="0" smtClean="0"/>
              <a:t>5 opens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423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32509" y="92365"/>
            <a:ext cx="11453091" cy="979053"/>
          </a:xfrm>
        </p:spPr>
        <p:txBody>
          <a:bodyPr>
            <a:normAutofit/>
          </a:bodyPr>
          <a:lstStyle/>
          <a:p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Complete the sentences with Will Future or Going to Future.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93963" y="1274618"/>
            <a:ext cx="7185891" cy="5338617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1 </a:t>
            </a:r>
            <a:r>
              <a:rPr lang="en-GB" dirty="0" smtClean="0"/>
              <a:t>A: Have you got any plans for tomorrow?</a:t>
            </a:r>
          </a:p>
          <a:p>
            <a:pPr marL="0" indent="0">
              <a:buNone/>
            </a:pPr>
            <a:r>
              <a:rPr lang="en-GB" dirty="0" smtClean="0"/>
              <a:t>B: I …(visit) my grandparents.</a:t>
            </a:r>
          </a:p>
          <a:p>
            <a:pPr marL="0" indent="0">
              <a:buNone/>
            </a:pPr>
            <a:r>
              <a:rPr lang="en-GB" dirty="0" smtClean="0"/>
              <a:t>2: Why is she learning Portuguese? </a:t>
            </a:r>
          </a:p>
          <a:p>
            <a:pPr marL="0" indent="0">
              <a:buNone/>
            </a:pPr>
            <a:r>
              <a:rPr lang="en-GB" dirty="0" smtClean="0"/>
              <a:t>B: She … (travel) to Brazil.</a:t>
            </a:r>
          </a:p>
          <a:p>
            <a:pPr marL="0" indent="0">
              <a:buNone/>
            </a:pPr>
            <a:r>
              <a:rPr lang="en-GB" dirty="0" smtClean="0"/>
              <a:t>3 A: We are thirsty.</a:t>
            </a:r>
          </a:p>
          <a:p>
            <a:pPr marL="0" indent="0">
              <a:buNone/>
            </a:pPr>
            <a:r>
              <a:rPr lang="en-GB" dirty="0" smtClean="0"/>
              <a:t>B: Wait here. I … (get) you some water.</a:t>
            </a:r>
          </a:p>
          <a:p>
            <a:pPr marL="0" indent="0">
              <a:buNone/>
            </a:pPr>
            <a:r>
              <a:rPr lang="en-GB" dirty="0" smtClean="0"/>
              <a:t>4 A: Why do you want so many lemons?</a:t>
            </a:r>
          </a:p>
          <a:p>
            <a:pPr marL="0" indent="0">
              <a:buNone/>
            </a:pPr>
            <a:r>
              <a:rPr lang="en-GB" dirty="0" smtClean="0"/>
              <a:t>B: I … (make) some lemonade. </a:t>
            </a:r>
          </a:p>
          <a:p>
            <a:pPr marL="0" indent="0">
              <a:buNone/>
            </a:pPr>
            <a:r>
              <a:rPr lang="en-GB" dirty="0" smtClean="0"/>
              <a:t>5 A: Oh, I don’t have enough money to pay.</a:t>
            </a:r>
          </a:p>
          <a:p>
            <a:pPr marL="0" indent="0">
              <a:buNone/>
            </a:pPr>
            <a:r>
              <a:rPr lang="en-GB" dirty="0" smtClean="0"/>
              <a:t>B: Don’t worry. I … (lend) you some.</a:t>
            </a:r>
            <a:endParaRPr lang="en-GB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7693890" y="1274618"/>
            <a:ext cx="4294910" cy="5338617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1 </a:t>
            </a:r>
            <a:r>
              <a:rPr lang="en-GB" dirty="0" smtClean="0"/>
              <a:t>am going to visit</a:t>
            </a:r>
          </a:p>
          <a:p>
            <a:pPr marL="0" indent="0">
              <a:buNone/>
            </a:pPr>
            <a:r>
              <a:rPr lang="en-GB" dirty="0" smtClean="0"/>
              <a:t>2 is going to travel </a:t>
            </a:r>
          </a:p>
          <a:p>
            <a:pPr marL="0" indent="0">
              <a:buNone/>
            </a:pPr>
            <a:r>
              <a:rPr lang="en-GB" dirty="0" smtClean="0"/>
              <a:t>3 will get </a:t>
            </a:r>
          </a:p>
          <a:p>
            <a:pPr marL="0" indent="0">
              <a:buNone/>
            </a:pPr>
            <a:r>
              <a:rPr lang="en-GB" dirty="0" smtClean="0"/>
              <a:t>4 am going to make</a:t>
            </a:r>
          </a:p>
          <a:p>
            <a:pPr marL="0" indent="0">
              <a:buNone/>
            </a:pPr>
            <a:r>
              <a:rPr lang="en-GB" dirty="0" smtClean="0"/>
              <a:t>5 will lend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0267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95564" y="286327"/>
            <a:ext cx="11453091" cy="572655"/>
          </a:xfrm>
        </p:spPr>
        <p:txBody>
          <a:bodyPr>
            <a:noAutofit/>
          </a:bodyPr>
          <a:lstStyle/>
          <a:p>
            <a:r>
              <a:rPr lang="hr-HR" sz="2800" b="1" dirty="0" smtClean="0"/>
              <a:t/>
            </a:r>
            <a:br>
              <a:rPr lang="hr-HR" sz="2800" b="1" dirty="0" smtClean="0"/>
            </a:br>
            <a:r>
              <a:rPr lang="hr-H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Modal 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verbs:</a:t>
            </a:r>
            <a:r>
              <a:rPr lang="hr-H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choose the correct answer: A, B or C.</a:t>
            </a:r>
            <a:b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93963" y="701964"/>
            <a:ext cx="8543637" cy="59112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 smtClean="0"/>
              <a:t>1 </a:t>
            </a:r>
            <a:r>
              <a:rPr lang="en-GB" dirty="0" smtClean="0"/>
              <a:t> </a:t>
            </a:r>
            <a:r>
              <a:rPr lang="en-GB" dirty="0"/>
              <a:t>Children </a:t>
            </a:r>
            <a:r>
              <a:rPr lang="en-GB" dirty="0" smtClean="0"/>
              <a:t>___</a:t>
            </a:r>
            <a:r>
              <a:rPr lang="hr-HR" dirty="0" smtClean="0"/>
              <a:t>_____</a:t>
            </a:r>
            <a:r>
              <a:rPr lang="en-GB" dirty="0" smtClean="0"/>
              <a:t>____ </a:t>
            </a:r>
            <a:r>
              <a:rPr lang="en-GB" dirty="0"/>
              <a:t>run in </a:t>
            </a:r>
            <a:r>
              <a:rPr lang="en-GB" dirty="0" smtClean="0"/>
              <a:t>museums.</a:t>
            </a:r>
            <a:r>
              <a:rPr lang="hr-HR" dirty="0" smtClean="0"/>
              <a:t> </a:t>
            </a:r>
            <a:r>
              <a:rPr lang="en-GB" b="1" dirty="0" smtClean="0"/>
              <a:t>A</a:t>
            </a:r>
            <a:r>
              <a:rPr lang="en-GB" dirty="0" smtClean="0"/>
              <a:t> don’t have to</a:t>
            </a:r>
            <a:r>
              <a:rPr lang="hr-HR" dirty="0"/>
              <a:t> </a:t>
            </a:r>
            <a:r>
              <a:rPr lang="en-GB" b="1" dirty="0" smtClean="0"/>
              <a:t>B</a:t>
            </a:r>
            <a:r>
              <a:rPr lang="en-GB" dirty="0" smtClean="0"/>
              <a:t> mustn’t </a:t>
            </a:r>
            <a:r>
              <a:rPr lang="en-GB" b="1" dirty="0" smtClean="0"/>
              <a:t>C </a:t>
            </a:r>
            <a:r>
              <a:rPr lang="en-GB" dirty="0" smtClean="0"/>
              <a:t>must </a:t>
            </a:r>
          </a:p>
          <a:p>
            <a:pPr marL="0" indent="0">
              <a:buNone/>
            </a:pPr>
            <a:r>
              <a:rPr lang="en-GB" dirty="0" smtClean="0"/>
              <a:t>2 You ______________ get a license </a:t>
            </a:r>
            <a:r>
              <a:rPr lang="en-GB" dirty="0"/>
              <a:t>for fishing or you will be fined. </a:t>
            </a:r>
            <a:r>
              <a:rPr lang="hr-HR" dirty="0" smtClean="0"/>
              <a:t> </a:t>
            </a:r>
            <a:r>
              <a:rPr lang="en-GB" b="1" dirty="0" smtClean="0"/>
              <a:t>A </a:t>
            </a:r>
            <a:r>
              <a:rPr lang="en-GB" dirty="0"/>
              <a:t>have </a:t>
            </a:r>
            <a:r>
              <a:rPr lang="en-GB" dirty="0" smtClean="0"/>
              <a:t>to</a:t>
            </a:r>
            <a:r>
              <a:rPr lang="hr-HR" dirty="0" smtClean="0"/>
              <a:t> </a:t>
            </a:r>
            <a:r>
              <a:rPr lang="en-GB" b="1" dirty="0" smtClean="0"/>
              <a:t>B </a:t>
            </a:r>
            <a:r>
              <a:rPr lang="en-GB" dirty="0" smtClean="0"/>
              <a:t>must</a:t>
            </a:r>
            <a:r>
              <a:rPr lang="hr-HR" dirty="0" smtClean="0"/>
              <a:t> </a:t>
            </a:r>
            <a:r>
              <a:rPr lang="en-GB" b="1" dirty="0" smtClean="0"/>
              <a:t>C</a:t>
            </a:r>
            <a:r>
              <a:rPr lang="en-GB" dirty="0" smtClean="0"/>
              <a:t> shouldn’t</a:t>
            </a:r>
            <a:endParaRPr lang="hr-HR" dirty="0" smtClean="0"/>
          </a:p>
          <a:p>
            <a:pPr marL="0" indent="0">
              <a:buNone/>
            </a:pPr>
            <a:r>
              <a:rPr lang="en-GB" dirty="0" smtClean="0"/>
              <a:t>3 </a:t>
            </a:r>
            <a:r>
              <a:rPr lang="en-GB" dirty="0"/>
              <a:t>You ______________ try ice-cream in Italy. It’s delicious. </a:t>
            </a:r>
            <a:r>
              <a:rPr lang="hr-HR" dirty="0" smtClean="0"/>
              <a:t> </a:t>
            </a:r>
            <a:r>
              <a:rPr lang="en-GB" b="1" dirty="0" smtClean="0"/>
              <a:t>A </a:t>
            </a:r>
            <a:r>
              <a:rPr lang="en-GB" dirty="0"/>
              <a:t>have </a:t>
            </a:r>
            <a:r>
              <a:rPr lang="en-GB" dirty="0" smtClean="0"/>
              <a:t>to</a:t>
            </a:r>
            <a:r>
              <a:rPr lang="hr-HR" dirty="0" smtClean="0"/>
              <a:t> </a:t>
            </a:r>
            <a:r>
              <a:rPr lang="en-GB" b="1" dirty="0" smtClean="0"/>
              <a:t>B</a:t>
            </a:r>
            <a:r>
              <a:rPr lang="en-GB" dirty="0" smtClean="0"/>
              <a:t> can’t</a:t>
            </a:r>
            <a:r>
              <a:rPr lang="hr-HR" dirty="0" smtClean="0"/>
              <a:t> </a:t>
            </a:r>
            <a:r>
              <a:rPr lang="en-GB" b="1" dirty="0" smtClean="0"/>
              <a:t>C </a:t>
            </a:r>
            <a:r>
              <a:rPr lang="en-GB" dirty="0"/>
              <a:t>must</a:t>
            </a:r>
            <a:endParaRPr lang="hr-HR" dirty="0"/>
          </a:p>
          <a:p>
            <a:pPr marL="0" indent="0">
              <a:buNone/>
            </a:pPr>
            <a:r>
              <a:rPr lang="en-GB" dirty="0" smtClean="0"/>
              <a:t>4 </a:t>
            </a:r>
            <a:r>
              <a:rPr lang="en-GB" dirty="0"/>
              <a:t>You ______________ buy me anything in Paris. I am not a kid anymore. </a:t>
            </a:r>
            <a:r>
              <a:rPr lang="hr-HR" dirty="0" smtClean="0"/>
              <a:t> </a:t>
            </a:r>
            <a:r>
              <a:rPr lang="en-GB" b="1" dirty="0" smtClean="0"/>
              <a:t>A</a:t>
            </a:r>
            <a:r>
              <a:rPr lang="en-GB" dirty="0" smtClean="0"/>
              <a:t> mustn’t</a:t>
            </a:r>
            <a:r>
              <a:rPr lang="hr-HR" dirty="0" smtClean="0"/>
              <a:t> </a:t>
            </a:r>
            <a:r>
              <a:rPr lang="en-GB" b="1" dirty="0" smtClean="0"/>
              <a:t>B </a:t>
            </a:r>
            <a:r>
              <a:rPr lang="en-GB" dirty="0"/>
              <a:t>don’t have </a:t>
            </a:r>
            <a:r>
              <a:rPr lang="en-GB" dirty="0" smtClean="0"/>
              <a:t>to</a:t>
            </a:r>
            <a:r>
              <a:rPr lang="hr-HR" dirty="0" smtClean="0"/>
              <a:t> </a:t>
            </a:r>
            <a:r>
              <a:rPr lang="en-GB" b="1" dirty="0" smtClean="0"/>
              <a:t>C</a:t>
            </a:r>
            <a:r>
              <a:rPr lang="en-GB" dirty="0" smtClean="0"/>
              <a:t> </a:t>
            </a:r>
            <a:r>
              <a:rPr lang="en-GB" dirty="0"/>
              <a:t>can’t</a:t>
            </a:r>
            <a:endParaRPr lang="hr-HR" dirty="0"/>
          </a:p>
          <a:p>
            <a:pPr marL="0" indent="0">
              <a:buNone/>
            </a:pPr>
            <a:r>
              <a:rPr lang="en-GB" dirty="0" smtClean="0"/>
              <a:t>5 </a:t>
            </a:r>
            <a:r>
              <a:rPr lang="en-GB" dirty="0"/>
              <a:t>I think you ______________ call your parents when you get there. </a:t>
            </a:r>
            <a:r>
              <a:rPr lang="hr-HR" dirty="0" smtClean="0"/>
              <a:t> </a:t>
            </a:r>
            <a:r>
              <a:rPr lang="en-GB" b="1" dirty="0" smtClean="0"/>
              <a:t>A</a:t>
            </a:r>
            <a:r>
              <a:rPr lang="en-GB" dirty="0" smtClean="0"/>
              <a:t> mustn’t</a:t>
            </a:r>
            <a:r>
              <a:rPr lang="hr-HR" dirty="0" smtClean="0"/>
              <a:t> </a:t>
            </a:r>
            <a:r>
              <a:rPr lang="en-GB" b="1" dirty="0" smtClean="0"/>
              <a:t>B</a:t>
            </a:r>
            <a:r>
              <a:rPr lang="en-GB" dirty="0" smtClean="0"/>
              <a:t> </a:t>
            </a:r>
            <a:r>
              <a:rPr lang="en-GB" dirty="0"/>
              <a:t>have </a:t>
            </a:r>
            <a:r>
              <a:rPr lang="en-GB" dirty="0" smtClean="0"/>
              <a:t>to</a:t>
            </a:r>
            <a:r>
              <a:rPr lang="hr-HR" dirty="0" smtClean="0"/>
              <a:t> </a:t>
            </a:r>
            <a:r>
              <a:rPr lang="en-GB" b="1" dirty="0" smtClean="0"/>
              <a:t>C</a:t>
            </a:r>
            <a:r>
              <a:rPr lang="en-GB" dirty="0" smtClean="0"/>
              <a:t> should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6</a:t>
            </a:r>
            <a:r>
              <a:rPr lang="en-US" dirty="0" smtClean="0"/>
              <a:t> You __________ try all the </a:t>
            </a:r>
            <a:r>
              <a:rPr lang="en-US" dirty="0" err="1" smtClean="0"/>
              <a:t>flavours</a:t>
            </a:r>
            <a:r>
              <a:rPr lang="en-US" dirty="0" smtClean="0"/>
              <a:t> if you want to. </a:t>
            </a:r>
          </a:p>
          <a:p>
            <a:pPr marL="0" indent="0">
              <a:buNone/>
            </a:pPr>
            <a:r>
              <a:rPr lang="en-US" b="1" dirty="0" smtClean="0"/>
              <a:t>A</a:t>
            </a:r>
            <a:r>
              <a:rPr lang="en-US" dirty="0" smtClean="0"/>
              <a:t> have to</a:t>
            </a:r>
            <a:r>
              <a:rPr lang="hr-HR" dirty="0" smtClean="0"/>
              <a:t> </a:t>
            </a:r>
            <a:r>
              <a:rPr lang="en-US" b="1" dirty="0" smtClean="0"/>
              <a:t>B</a:t>
            </a:r>
            <a:r>
              <a:rPr lang="en-US" dirty="0" smtClean="0"/>
              <a:t> can</a:t>
            </a:r>
            <a:r>
              <a:rPr lang="hr-HR" dirty="0" smtClean="0"/>
              <a:t> </a:t>
            </a:r>
            <a:r>
              <a:rPr lang="en-US" b="1" dirty="0" smtClean="0"/>
              <a:t>C</a:t>
            </a:r>
            <a:r>
              <a:rPr lang="en-US" dirty="0" smtClean="0"/>
              <a:t> shouldn’t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7</a:t>
            </a:r>
            <a:r>
              <a:rPr lang="en-US" dirty="0" smtClean="0"/>
              <a:t> You __________ buy a ticket before riding the bus or you will pay a fine. </a:t>
            </a:r>
            <a:r>
              <a:rPr lang="hr-HR" dirty="0" smtClean="0"/>
              <a:t> </a:t>
            </a:r>
            <a:r>
              <a:rPr lang="en-US" b="1" dirty="0" smtClean="0"/>
              <a:t>A</a:t>
            </a:r>
            <a:r>
              <a:rPr lang="en-US" dirty="0" smtClean="0"/>
              <a:t> have to</a:t>
            </a:r>
            <a:r>
              <a:rPr lang="hr-HR" dirty="0" smtClean="0"/>
              <a:t> </a:t>
            </a:r>
            <a:r>
              <a:rPr lang="en-US" b="1" dirty="0" smtClean="0"/>
              <a:t>B</a:t>
            </a:r>
            <a:r>
              <a:rPr lang="en-US" dirty="0" smtClean="0"/>
              <a:t> must</a:t>
            </a:r>
            <a:r>
              <a:rPr lang="hr-HR" dirty="0" smtClean="0"/>
              <a:t> </a:t>
            </a:r>
            <a:r>
              <a:rPr lang="en-US" b="1" dirty="0" smtClean="0"/>
              <a:t>C</a:t>
            </a:r>
            <a:r>
              <a:rPr lang="en-US" dirty="0" smtClean="0"/>
              <a:t> shouldn’t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931563" y="780473"/>
            <a:ext cx="3048000" cy="59112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 smtClean="0"/>
              <a:t>1 </a:t>
            </a:r>
            <a:r>
              <a:rPr lang="en-GB" dirty="0" smtClean="0"/>
              <a:t>B mustn’t</a:t>
            </a:r>
          </a:p>
          <a:p>
            <a:pPr marL="0" indent="0">
              <a:buNone/>
            </a:pPr>
            <a:r>
              <a:rPr lang="en-GB" dirty="0" smtClean="0"/>
              <a:t>2 A have to</a:t>
            </a:r>
          </a:p>
          <a:p>
            <a:pPr marL="0" indent="0">
              <a:buNone/>
            </a:pPr>
            <a:r>
              <a:rPr lang="en-GB" dirty="0" smtClean="0"/>
              <a:t>3 C must</a:t>
            </a:r>
          </a:p>
          <a:p>
            <a:pPr marL="0" indent="0">
              <a:buNone/>
            </a:pPr>
            <a:r>
              <a:rPr lang="en-GB" dirty="0" smtClean="0"/>
              <a:t>4 B don’t have to</a:t>
            </a:r>
          </a:p>
          <a:p>
            <a:pPr marL="0" indent="0">
              <a:buNone/>
            </a:pPr>
            <a:r>
              <a:rPr lang="en-GB" dirty="0" smtClean="0"/>
              <a:t>5 C should </a:t>
            </a:r>
          </a:p>
          <a:p>
            <a:pPr marL="0" indent="0">
              <a:buNone/>
            </a:pPr>
            <a:r>
              <a:rPr lang="en-GB" dirty="0" smtClean="0"/>
              <a:t>6 B can</a:t>
            </a:r>
          </a:p>
          <a:p>
            <a:pPr marL="0" indent="0">
              <a:buNone/>
            </a:pPr>
            <a:r>
              <a:rPr lang="en-GB" dirty="0" smtClean="0"/>
              <a:t>7 </a:t>
            </a:r>
            <a:r>
              <a:rPr lang="hr-HR" dirty="0" smtClean="0"/>
              <a:t>A</a:t>
            </a:r>
            <a:r>
              <a:rPr lang="en-GB" dirty="0" smtClean="0"/>
              <a:t> have to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2016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95564" y="286327"/>
            <a:ext cx="11453091" cy="572655"/>
          </a:xfrm>
        </p:spPr>
        <p:txBody>
          <a:bodyPr>
            <a:noAutofit/>
          </a:bodyPr>
          <a:lstStyle/>
          <a:p>
            <a:r>
              <a:rPr lang="hr-HR" sz="2800" b="1" dirty="0" smtClean="0"/>
              <a:t/>
            </a:r>
            <a:br>
              <a:rPr lang="hr-HR" sz="2800" b="1" dirty="0" smtClean="0"/>
            </a:b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Use the correct relative pronoun: who, which, whose, where, when.</a:t>
            </a:r>
            <a:b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93963" y="701964"/>
            <a:ext cx="8543637" cy="59112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smtClean="0"/>
              <a:t>1 </a:t>
            </a:r>
            <a:r>
              <a:rPr lang="en-GB" dirty="0" smtClean="0"/>
              <a:t>Poppy is a girl … parents own a small tour company.</a:t>
            </a:r>
          </a:p>
          <a:p>
            <a:pPr marL="0" indent="0">
              <a:buNone/>
            </a:pPr>
            <a:r>
              <a:rPr lang="en-GB" dirty="0" smtClean="0"/>
              <a:t>2 Her family lives in a seaside town … a popular reggae festival takes place.</a:t>
            </a:r>
          </a:p>
          <a:p>
            <a:pPr marL="0" indent="0">
              <a:buNone/>
            </a:pPr>
            <a:r>
              <a:rPr lang="en-GB" dirty="0" smtClean="0"/>
              <a:t>3 Her dad is a tourist guide  … can speak four languages.</a:t>
            </a:r>
          </a:p>
          <a:p>
            <a:pPr marL="0" indent="0">
              <a:buNone/>
            </a:pPr>
            <a:r>
              <a:rPr lang="en-GB" dirty="0" smtClean="0"/>
              <a:t>4 They have a house to rent … has a big garden.</a:t>
            </a:r>
          </a:p>
          <a:p>
            <a:pPr marL="0" indent="0">
              <a:buNone/>
            </a:pPr>
            <a:r>
              <a:rPr lang="en-GB" dirty="0" smtClean="0"/>
              <a:t>5 He was really happy on the day … he won an award for the best tourist guide.</a:t>
            </a:r>
          </a:p>
          <a:p>
            <a:pPr marL="0" indent="0">
              <a:buNone/>
            </a:pPr>
            <a:r>
              <a:rPr lang="en-GB" dirty="0" smtClean="0"/>
              <a:t>6 I ate the biscuit … was on the plate.</a:t>
            </a:r>
          </a:p>
          <a:p>
            <a:pPr marL="0" indent="0">
              <a:buNone/>
            </a:pPr>
            <a:r>
              <a:rPr lang="en-GB" dirty="0" smtClean="0"/>
              <a:t>7 The house … owner moved abroad has been sold.</a:t>
            </a:r>
          </a:p>
          <a:p>
            <a:pPr marL="0" indent="0">
              <a:buNone/>
            </a:pPr>
            <a:r>
              <a:rPr lang="en-GB" dirty="0" smtClean="0"/>
              <a:t>8 What do you call a place … you buy </a:t>
            </a:r>
            <a:r>
              <a:rPr lang="en-GB" dirty="0" smtClean="0"/>
              <a:t>station</a:t>
            </a:r>
            <a:r>
              <a:rPr lang="hr-HR" dirty="0" smtClean="0"/>
              <a:t>e</a:t>
            </a:r>
            <a:r>
              <a:rPr lang="en-GB" dirty="0" err="1" smtClean="0"/>
              <a:t>ry</a:t>
            </a:r>
            <a:r>
              <a:rPr lang="en-GB" dirty="0" smtClean="0"/>
              <a:t>?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931563" y="780473"/>
            <a:ext cx="3048000" cy="59112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smtClean="0"/>
              <a:t>1 </a:t>
            </a:r>
            <a:r>
              <a:rPr lang="en-GB" dirty="0" smtClean="0"/>
              <a:t>whose</a:t>
            </a:r>
          </a:p>
          <a:p>
            <a:pPr marL="0" indent="0">
              <a:buNone/>
            </a:pPr>
            <a:r>
              <a:rPr lang="en-GB" dirty="0" smtClean="0"/>
              <a:t>2 where</a:t>
            </a:r>
          </a:p>
          <a:p>
            <a:pPr marL="0" indent="0">
              <a:buNone/>
            </a:pPr>
            <a:r>
              <a:rPr lang="en-GB" dirty="0" smtClean="0"/>
              <a:t>3 who</a:t>
            </a:r>
          </a:p>
          <a:p>
            <a:pPr marL="0" indent="0">
              <a:buNone/>
            </a:pPr>
            <a:r>
              <a:rPr lang="en-GB" dirty="0" smtClean="0"/>
              <a:t>4 which</a:t>
            </a:r>
          </a:p>
          <a:p>
            <a:pPr marL="0" indent="0">
              <a:buNone/>
            </a:pPr>
            <a:r>
              <a:rPr lang="en-GB" dirty="0" smtClean="0"/>
              <a:t>5 when</a:t>
            </a:r>
          </a:p>
          <a:p>
            <a:pPr marL="0" indent="0">
              <a:buNone/>
            </a:pPr>
            <a:r>
              <a:rPr lang="en-GB" dirty="0" smtClean="0"/>
              <a:t>6 which</a:t>
            </a:r>
          </a:p>
          <a:p>
            <a:pPr marL="0" indent="0">
              <a:buNone/>
            </a:pPr>
            <a:r>
              <a:rPr lang="en-GB" dirty="0" smtClean="0"/>
              <a:t>7 whose</a:t>
            </a:r>
          </a:p>
          <a:p>
            <a:pPr marL="0" indent="0">
              <a:buNone/>
            </a:pPr>
            <a:r>
              <a:rPr lang="en-GB" dirty="0" smtClean="0"/>
              <a:t>8 where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2120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95564" y="286327"/>
            <a:ext cx="11453091" cy="572655"/>
          </a:xfrm>
        </p:spPr>
        <p:txBody>
          <a:bodyPr>
            <a:noAutofit/>
          </a:bodyPr>
          <a:lstStyle/>
          <a:p>
            <a:r>
              <a:rPr lang="hr-HR" sz="2400" b="1" dirty="0" smtClean="0"/>
              <a:t/>
            </a:r>
            <a:br>
              <a:rPr lang="hr-HR" sz="2400" b="1" dirty="0" smtClean="0"/>
            </a:br>
            <a:r>
              <a:rPr lang="hr-HR" sz="2400" b="1" dirty="0" smtClean="0"/>
              <a:t/>
            </a:r>
            <a:br>
              <a:rPr lang="hr-HR" sz="2400" b="1" dirty="0" smtClean="0"/>
            </a:b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Use a relative pronoun to join the two sentences together: who, which, whose, when, where. Make all the necessary changes.</a:t>
            </a:r>
            <a:b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2400" b="1" dirty="0" smtClean="0"/>
              <a:t/>
            </a:r>
            <a:br>
              <a:rPr lang="hr-HR" sz="2400" b="1" dirty="0" smtClean="0"/>
            </a:b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93963" y="1052946"/>
            <a:ext cx="11647055" cy="556029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1 Tessa is a girl. I met Tessa on my last trip to Australia.</a:t>
            </a:r>
            <a:r>
              <a:rPr lang="en-GB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GB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Tessa is a girl </a:t>
            </a:r>
            <a:r>
              <a:rPr lang="en-GB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who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 I met on my last trip to Australia.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2 They have just eaten dinner. The dinner was really tasty.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</a:rPr>
              <a:t>y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 have just eaten dinner </a:t>
            </a:r>
            <a:r>
              <a:rPr lang="en-GB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which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 was really tasty.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3 This is the house. I first saw Mary in this house.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This is the house </a:t>
            </a:r>
            <a:r>
              <a:rPr lang="en-GB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where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 I first saw Mary.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4 Metallica is a band. Their songs have the best lyrics.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Metallica is a band </a:t>
            </a:r>
            <a:r>
              <a:rPr lang="en-GB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whose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 songs have the best lyrics.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5 My grandma wanted to travel to Portugal. She was 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</a:rPr>
              <a:t>a student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endParaRPr lang="en-GB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My grandma wanted to </a:t>
            </a:r>
            <a:r>
              <a:rPr lang="hr-HR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travel</a:t>
            </a:r>
            <a:r>
              <a:rPr lang="hr-HR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mtClean="0">
                <a:latin typeface="Calibri" panose="020F0502020204030204" pitchFamily="34" charset="0"/>
                <a:ea typeface="Calibri" panose="020F0502020204030204" pitchFamily="34" charset="0"/>
              </a:rPr>
              <a:t>Portugal </a:t>
            </a:r>
            <a:r>
              <a:rPr lang="en-GB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when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</a:rPr>
              <a:t> she was a student. 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275493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Homework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Workbook, pages 82 and 83: Revision - Reading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14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657</Words>
  <Application>Microsoft Office PowerPoint</Application>
  <PresentationFormat>Široki zaslon</PresentationFormat>
  <Paragraphs>93</Paragraphs>
  <Slides>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sustava Office</vt:lpstr>
      <vt:lpstr>Unit 3 - revision</vt:lpstr>
      <vt:lpstr>Tenses describing future actions</vt:lpstr>
      <vt:lpstr>Complete the sentences with Present Simple or Present Continuous.</vt:lpstr>
      <vt:lpstr>Complete the sentences with Will Future or Going to Future.</vt:lpstr>
      <vt:lpstr> Modal verbs:  choose the correct answer: A, B or C.  </vt:lpstr>
      <vt:lpstr> Use the correct relative pronoun: who, which, whose, where, when.  </vt:lpstr>
      <vt:lpstr>  Use a relative pronoun to join the two sentences together: who, which, whose, when, where. Make all the necessary changes.  </vt:lpstr>
      <vt:lpstr>Homework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3 - revision</dc:title>
  <dc:creator>Nina Čalić</dc:creator>
  <cp:lastModifiedBy>Nina Čalić</cp:lastModifiedBy>
  <cp:revision>21</cp:revision>
  <dcterms:created xsi:type="dcterms:W3CDTF">2022-03-09T12:15:32Z</dcterms:created>
  <dcterms:modified xsi:type="dcterms:W3CDTF">2022-03-09T16:40:48Z</dcterms:modified>
</cp:coreProperties>
</file>