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0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34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6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77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5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33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7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44705-AA66-43A3-B542-40FBBC180C60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9CFFE-EFC1-46A4-86A4-DAFE70C08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49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Present Simple Passive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Pasiv (pasivno ili trpno glagolsko stanje)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5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3345" y="138546"/>
            <a:ext cx="10910455" cy="489528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Passive voice                                          Active voice</a:t>
            </a:r>
            <a:endParaRPr lang="en-GB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57018" y="628074"/>
            <a:ext cx="6400799" cy="60313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What is the spine made of?</a:t>
            </a:r>
          </a:p>
          <a:p>
            <a:pPr marL="0" indent="0">
              <a:buNone/>
            </a:pPr>
            <a:r>
              <a:rPr lang="en-GB" sz="3300" b="1" dirty="0" smtClean="0"/>
              <a:t>The spine </a:t>
            </a:r>
            <a:r>
              <a:rPr lang="en-GB" sz="3300" b="1" dirty="0" smtClean="0">
                <a:solidFill>
                  <a:srgbClr val="C00000"/>
                </a:solidFill>
              </a:rPr>
              <a:t>is made </a:t>
            </a:r>
            <a:r>
              <a:rPr lang="en-GB" sz="3300" dirty="0" smtClean="0"/>
              <a:t>of 33 bones.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What bones are most often broken?</a:t>
            </a:r>
          </a:p>
          <a:p>
            <a:pPr marL="0" indent="0">
              <a:buNone/>
            </a:pPr>
            <a:r>
              <a:rPr lang="en-GB" sz="3300" b="1" dirty="0" smtClean="0"/>
              <a:t>Collarbones </a:t>
            </a:r>
            <a:r>
              <a:rPr lang="en-GB" sz="3300" b="1" dirty="0" smtClean="0">
                <a:solidFill>
                  <a:srgbClr val="C00000"/>
                </a:solidFill>
              </a:rPr>
              <a:t>are</a:t>
            </a:r>
            <a:r>
              <a:rPr lang="en-GB" sz="3300" dirty="0" smtClean="0"/>
              <a:t> most often </a:t>
            </a:r>
            <a:r>
              <a:rPr lang="en-GB" sz="3300" b="1" dirty="0" smtClean="0">
                <a:solidFill>
                  <a:srgbClr val="C00000"/>
                </a:solidFill>
              </a:rPr>
              <a:t>broken</a:t>
            </a:r>
            <a:r>
              <a:rPr lang="en-GB" sz="3300" dirty="0" smtClean="0"/>
              <a:t>.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Which organ is drawn when we fall in love?</a:t>
            </a:r>
          </a:p>
          <a:p>
            <a:pPr marL="0" indent="0">
              <a:buNone/>
            </a:pPr>
            <a:r>
              <a:rPr lang="en-GB" sz="3300" b="1" dirty="0" smtClean="0"/>
              <a:t>A heart </a:t>
            </a:r>
            <a:r>
              <a:rPr lang="en-GB" sz="3300" b="1" dirty="0" smtClean="0">
                <a:solidFill>
                  <a:srgbClr val="C00000"/>
                </a:solidFill>
              </a:rPr>
              <a:t>is drawn </a:t>
            </a:r>
            <a:r>
              <a:rPr lang="en-GB" sz="3300" dirty="0" smtClean="0"/>
              <a:t>when we fall in love</a:t>
            </a:r>
            <a:r>
              <a:rPr lang="en-GB" sz="3300" dirty="0" smtClean="0"/>
              <a:t>.</a:t>
            </a:r>
            <a:endParaRPr lang="hr-HR" sz="3300" dirty="0" smtClean="0"/>
          </a:p>
          <a:p>
            <a:pPr marL="0" indent="0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The subject </a:t>
            </a:r>
            <a:r>
              <a:rPr lang="en-GB" sz="2400" b="1" u="sng" dirty="0" smtClean="0">
                <a:solidFill>
                  <a:srgbClr val="C00000"/>
                </a:solidFill>
              </a:rPr>
              <a:t>receives</a:t>
            </a:r>
            <a:r>
              <a:rPr lang="en-GB" sz="2400" dirty="0" smtClean="0">
                <a:solidFill>
                  <a:srgbClr val="FF0000"/>
                </a:solidFill>
              </a:rPr>
              <a:t> the action.</a:t>
            </a:r>
          </a:p>
          <a:p>
            <a:pPr marL="0" indent="0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am, is, are  + Past Participle </a:t>
            </a:r>
            <a:r>
              <a:rPr lang="en-GB" dirty="0" smtClean="0"/>
              <a:t>of the main </a:t>
            </a:r>
            <a:r>
              <a:rPr lang="en-GB" dirty="0" smtClean="0"/>
              <a:t>verb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/>
              <a:t>We use  it when the person who does the action </a:t>
            </a:r>
            <a:r>
              <a:rPr lang="en-GB" b="1" dirty="0">
                <a:solidFill>
                  <a:srgbClr val="FF0000"/>
                </a:solidFill>
              </a:rPr>
              <a:t>is unknown or is not important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        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668654" y="628074"/>
            <a:ext cx="5338619" cy="58927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GB" sz="3800" b="1" dirty="0" smtClean="0"/>
              <a:t>People</a:t>
            </a:r>
            <a:r>
              <a:rPr lang="en-GB" sz="3800" dirty="0" smtClean="0"/>
              <a:t> donate kidneys most often.</a:t>
            </a:r>
          </a:p>
          <a:p>
            <a:pPr marL="0" indent="0">
              <a:buNone/>
            </a:pPr>
            <a:r>
              <a:rPr lang="en-GB" sz="3800" b="1" dirty="0" smtClean="0"/>
              <a:t>People</a:t>
            </a:r>
            <a:r>
              <a:rPr lang="en-GB" sz="3800" dirty="0" smtClean="0"/>
              <a:t> often break the collar bone.</a:t>
            </a:r>
            <a:endParaRPr lang="hr-HR" sz="3800" dirty="0" smtClean="0"/>
          </a:p>
          <a:p>
            <a:pPr marL="0" indent="0">
              <a:buNone/>
            </a:pPr>
            <a:endParaRPr lang="en-GB" sz="3800" dirty="0" smtClean="0"/>
          </a:p>
          <a:p>
            <a:pPr marL="0" indent="0">
              <a:buNone/>
            </a:pPr>
            <a:r>
              <a:rPr lang="en-GB" sz="3800" dirty="0" smtClean="0">
                <a:solidFill>
                  <a:srgbClr val="FF0000"/>
                </a:solidFill>
              </a:rPr>
              <a:t>The subject </a:t>
            </a:r>
            <a:r>
              <a:rPr lang="en-GB" sz="3800" b="1" u="sng" dirty="0" smtClean="0">
                <a:solidFill>
                  <a:srgbClr val="C00000"/>
                </a:solidFill>
              </a:rPr>
              <a:t>does</a:t>
            </a:r>
            <a:r>
              <a:rPr lang="en-GB" sz="3800" dirty="0" smtClean="0">
                <a:solidFill>
                  <a:srgbClr val="FF0000"/>
                </a:solidFill>
              </a:rPr>
              <a:t> the action.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2591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67855" y="840510"/>
            <a:ext cx="7204363" cy="581890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b="1" dirty="0" smtClean="0"/>
              <a:t>Correct the mistake: </a:t>
            </a:r>
          </a:p>
          <a:p>
            <a:pPr marL="0" indent="0">
              <a:buNone/>
            </a:pPr>
            <a:r>
              <a:rPr lang="en-GB" dirty="0" smtClean="0"/>
              <a:t>The heart is one of the most </a:t>
            </a:r>
            <a:r>
              <a:rPr lang="en-GB" dirty="0" err="1" smtClean="0"/>
              <a:t>drawed</a:t>
            </a:r>
            <a:r>
              <a:rPr lang="en-GB" dirty="0" smtClean="0"/>
              <a:t> symbols.</a:t>
            </a:r>
          </a:p>
          <a:p>
            <a:pPr marL="0" indent="0">
              <a:buNone/>
            </a:pPr>
            <a:r>
              <a:rPr lang="en-GB" dirty="0" smtClean="0"/>
              <a:t>2 </a:t>
            </a:r>
            <a:r>
              <a:rPr lang="en-GB" b="1" dirty="0" smtClean="0"/>
              <a:t>Write the Past Participles of</a:t>
            </a:r>
            <a:r>
              <a:rPr lang="en-GB" dirty="0" smtClean="0"/>
              <a:t>: </a:t>
            </a:r>
          </a:p>
          <a:p>
            <a:pPr marL="0" indent="0">
              <a:buNone/>
            </a:pPr>
            <a:r>
              <a:rPr lang="en-GB" dirty="0" smtClean="0"/>
              <a:t>see, carry, hold, break. </a:t>
            </a:r>
          </a:p>
          <a:p>
            <a:pPr marL="0" indent="0">
              <a:buNone/>
            </a:pPr>
            <a:r>
              <a:rPr lang="en-GB" dirty="0" smtClean="0"/>
              <a:t>3 </a:t>
            </a:r>
            <a:r>
              <a:rPr lang="en-GB" b="1" dirty="0" smtClean="0"/>
              <a:t>Correct the mistake: </a:t>
            </a:r>
          </a:p>
          <a:p>
            <a:pPr marL="0" indent="0">
              <a:buNone/>
            </a:pPr>
            <a:r>
              <a:rPr lang="en-GB" dirty="0" smtClean="0"/>
              <a:t>Food is </a:t>
            </a:r>
            <a:r>
              <a:rPr lang="en-GB" dirty="0" err="1" smtClean="0"/>
              <a:t>breaked</a:t>
            </a:r>
            <a:r>
              <a:rPr lang="en-GB" dirty="0" smtClean="0"/>
              <a:t> down into chunks in your mouth. </a:t>
            </a:r>
          </a:p>
          <a:p>
            <a:pPr marL="0" indent="0">
              <a:buNone/>
            </a:pPr>
            <a:r>
              <a:rPr lang="en-GB" dirty="0" smtClean="0"/>
              <a:t>4 Write the Past Participles of: </a:t>
            </a:r>
          </a:p>
          <a:p>
            <a:pPr marL="0" indent="0">
              <a:buNone/>
            </a:pPr>
            <a:r>
              <a:rPr lang="en-GB" dirty="0" smtClean="0"/>
              <a:t>move, keep, donate, be, write, deserve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620000" y="840510"/>
            <a:ext cx="4304144" cy="5883563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GB" dirty="0" smtClean="0"/>
              <a:t>1 draw</a:t>
            </a:r>
            <a:r>
              <a:rPr lang="hr-HR" smtClean="0"/>
              <a:t>n</a:t>
            </a:r>
            <a:r>
              <a:rPr lang="en-GB" smtClean="0"/>
              <a:t> </a:t>
            </a:r>
            <a:r>
              <a:rPr lang="en-GB" dirty="0" smtClean="0"/>
              <a:t>(draw-drew-drawn)</a:t>
            </a:r>
          </a:p>
          <a:p>
            <a:pPr marL="0" indent="0">
              <a:buNone/>
            </a:pPr>
            <a:r>
              <a:rPr lang="en-GB" dirty="0" smtClean="0"/>
              <a:t>2 seen, carried, held, broken</a:t>
            </a:r>
          </a:p>
          <a:p>
            <a:pPr marL="0" indent="0">
              <a:buNone/>
            </a:pPr>
            <a:r>
              <a:rPr lang="en-GB" dirty="0" smtClean="0"/>
              <a:t>3 broken</a:t>
            </a:r>
          </a:p>
          <a:p>
            <a:pPr marL="0" indent="0">
              <a:buNone/>
            </a:pPr>
            <a:r>
              <a:rPr lang="en-GB" dirty="0" smtClean="0"/>
              <a:t>4 moved, kept, donated, been, written, deserved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4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3200" y="157019"/>
            <a:ext cx="11150600" cy="886692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+mn-lt"/>
              </a:rPr>
              <a:t>Turn the verbs into the Present Simple Passive.</a:t>
            </a:r>
            <a:endParaRPr lang="en-GB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03199" y="895926"/>
            <a:ext cx="8100291" cy="585585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Oxygen (provide) by lungs.</a:t>
            </a:r>
          </a:p>
          <a:p>
            <a:pPr marL="0" indent="0">
              <a:buNone/>
            </a:pPr>
            <a:r>
              <a:rPr lang="en-GB" dirty="0" smtClean="0"/>
              <a:t>2 Toxins from the blood (filter) by the liver.</a:t>
            </a:r>
          </a:p>
          <a:p>
            <a:pPr marL="0" indent="0">
              <a:buNone/>
            </a:pPr>
            <a:r>
              <a:rPr lang="en-GB" dirty="0" smtClean="0"/>
              <a:t>3 The lungs (protect) by the ribs.</a:t>
            </a:r>
          </a:p>
          <a:p>
            <a:pPr marL="0" indent="0">
              <a:buNone/>
            </a:pPr>
            <a:r>
              <a:rPr lang="en-GB" dirty="0" smtClean="0"/>
              <a:t>4 The blood (transport) by the circulatory system.</a:t>
            </a:r>
          </a:p>
          <a:p>
            <a:pPr marL="0" indent="0">
              <a:buNone/>
            </a:pPr>
            <a:r>
              <a:rPr lang="en-GB" dirty="0" smtClean="0"/>
              <a:t>5 The body (control) by the brain.</a:t>
            </a:r>
          </a:p>
          <a:p>
            <a:pPr marL="0" indent="0">
              <a:buNone/>
            </a:pPr>
            <a:r>
              <a:rPr lang="en-GB" dirty="0" smtClean="0"/>
              <a:t>6 The spine (make up) of 33 different bones.</a:t>
            </a:r>
          </a:p>
          <a:p>
            <a:pPr marL="0" indent="0">
              <a:buNone/>
            </a:pPr>
            <a:r>
              <a:rPr lang="en-GB" dirty="0" smtClean="0"/>
              <a:t>7 Collar bones (break) most often.</a:t>
            </a:r>
          </a:p>
          <a:p>
            <a:pPr marL="0" indent="0">
              <a:buNone/>
            </a:pPr>
            <a:r>
              <a:rPr lang="en-GB" dirty="0" smtClean="0"/>
              <a:t>8 The water we drink (use) to  keep us hydrated.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9 </a:t>
            </a:r>
            <a:r>
              <a:rPr lang="en-GB" dirty="0" smtClean="0"/>
              <a:t>Fruit and vegetables (eat) in my house every day.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10 </a:t>
            </a:r>
            <a:r>
              <a:rPr lang="en-GB" dirty="0" smtClean="0"/>
              <a:t>He thinks he (not love).</a:t>
            </a:r>
          </a:p>
          <a:p>
            <a:pPr marL="0" indent="0">
              <a:buNone/>
            </a:pPr>
            <a:r>
              <a:rPr lang="en-GB" dirty="0" smtClean="0"/>
              <a:t>11 … I (allow) to leave the room?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414327" y="886692"/>
            <a:ext cx="3131127" cy="585585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 is provided</a:t>
            </a:r>
          </a:p>
          <a:p>
            <a:pPr marL="0" indent="0">
              <a:buNone/>
            </a:pPr>
            <a:r>
              <a:rPr lang="en-GB" dirty="0" smtClean="0"/>
              <a:t>2 are filtered</a:t>
            </a:r>
          </a:p>
          <a:p>
            <a:pPr marL="0" indent="0">
              <a:buNone/>
            </a:pPr>
            <a:r>
              <a:rPr lang="en-GB" dirty="0" smtClean="0"/>
              <a:t>3 are protected</a:t>
            </a:r>
          </a:p>
          <a:p>
            <a:pPr marL="0" indent="0">
              <a:buNone/>
            </a:pPr>
            <a:r>
              <a:rPr lang="en-GB" dirty="0" smtClean="0"/>
              <a:t>4 is transported </a:t>
            </a:r>
          </a:p>
          <a:p>
            <a:pPr marL="0" indent="0">
              <a:buNone/>
            </a:pPr>
            <a:r>
              <a:rPr lang="en-GB" dirty="0" smtClean="0"/>
              <a:t>5 is controlled </a:t>
            </a:r>
          </a:p>
          <a:p>
            <a:pPr marL="0" indent="0">
              <a:buNone/>
            </a:pPr>
            <a:r>
              <a:rPr lang="en-GB" dirty="0" smtClean="0"/>
              <a:t>6 is made up</a:t>
            </a:r>
          </a:p>
          <a:p>
            <a:pPr marL="0" indent="0">
              <a:buNone/>
            </a:pPr>
            <a:r>
              <a:rPr lang="en-GB" dirty="0" smtClean="0"/>
              <a:t>7 are broken</a:t>
            </a:r>
          </a:p>
          <a:p>
            <a:pPr marL="0" indent="0">
              <a:buNone/>
            </a:pPr>
            <a:r>
              <a:rPr lang="en-GB" dirty="0" smtClean="0"/>
              <a:t>8 is used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9 </a:t>
            </a:r>
            <a:r>
              <a:rPr lang="en-GB" dirty="0" smtClean="0"/>
              <a:t>are eaten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10 </a:t>
            </a:r>
            <a:r>
              <a:rPr lang="en-GB" dirty="0" smtClean="0"/>
              <a:t>isn’t loved</a:t>
            </a:r>
          </a:p>
          <a:p>
            <a:pPr marL="0" indent="0">
              <a:buNone/>
            </a:pPr>
            <a:r>
              <a:rPr lang="en-GB" dirty="0" smtClean="0"/>
              <a:t>11 Am I allowed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96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30910"/>
            <a:ext cx="10515600" cy="720436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+mn-lt"/>
              </a:rPr>
              <a:t>Use Present Simple active or passive voice.</a:t>
            </a:r>
            <a:endParaRPr lang="en-GB" sz="32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86327" y="951346"/>
            <a:ext cx="7952510" cy="56803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He (sell) cars.</a:t>
            </a:r>
          </a:p>
          <a:p>
            <a:pPr marL="0" indent="0">
              <a:buNone/>
            </a:pPr>
            <a:r>
              <a:rPr lang="en-GB" dirty="0" smtClean="0"/>
              <a:t>2 The blue car (sell).</a:t>
            </a:r>
          </a:p>
          <a:p>
            <a:pPr marL="0" indent="0">
              <a:buNone/>
            </a:pPr>
            <a:r>
              <a:rPr lang="en-GB" dirty="0" smtClean="0"/>
              <a:t>3 In summer, more ice-cream (eat)  than in winter.</a:t>
            </a:r>
          </a:p>
          <a:p>
            <a:pPr marL="0" indent="0">
              <a:buNone/>
            </a:pPr>
            <a:r>
              <a:rPr lang="en-GB" dirty="0" smtClean="0"/>
              <a:t>4 She (call) her grandparents every Friday.</a:t>
            </a:r>
          </a:p>
          <a:p>
            <a:pPr marL="0" indent="0">
              <a:buNone/>
            </a:pPr>
            <a:r>
              <a:rPr lang="en-GB" dirty="0" smtClean="0"/>
              <a:t>5 Hundreds of letters (type) every week.</a:t>
            </a:r>
          </a:p>
          <a:p>
            <a:pPr marL="0" indent="0">
              <a:buNone/>
            </a:pPr>
            <a:r>
              <a:rPr lang="en-GB" dirty="0" smtClean="0"/>
              <a:t>6 He (take) his medicine every day.</a:t>
            </a:r>
          </a:p>
          <a:p>
            <a:pPr marL="0" indent="0">
              <a:buNone/>
            </a:pPr>
            <a:r>
              <a:rPr lang="en-GB" dirty="0" smtClean="0"/>
              <a:t>7 Jane (not take) to school by her father.</a:t>
            </a:r>
          </a:p>
          <a:p>
            <a:pPr marL="0" indent="0">
              <a:buNone/>
            </a:pPr>
            <a:r>
              <a:rPr lang="en-GB" dirty="0" smtClean="0"/>
              <a:t>8 We (go) to school by bus.</a:t>
            </a:r>
          </a:p>
          <a:p>
            <a:pPr marL="0" indent="0">
              <a:buNone/>
            </a:pPr>
            <a:r>
              <a:rPr lang="en-GB" dirty="0" smtClean="0"/>
              <a:t>9 She (not work) for a bank.</a:t>
            </a:r>
          </a:p>
          <a:p>
            <a:pPr marL="0" indent="0">
              <a:buNone/>
            </a:pPr>
            <a:r>
              <a:rPr lang="en-GB" dirty="0" smtClean="0"/>
              <a:t>10 Milk (keep) in the refrigerator.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58910" y="951346"/>
            <a:ext cx="3278909" cy="560647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 sells</a:t>
            </a:r>
          </a:p>
          <a:p>
            <a:pPr marL="0" indent="0">
              <a:buNone/>
            </a:pPr>
            <a:r>
              <a:rPr lang="en-GB" dirty="0" smtClean="0"/>
              <a:t>2 is sold</a:t>
            </a:r>
          </a:p>
          <a:p>
            <a:pPr marL="0" indent="0">
              <a:buNone/>
            </a:pPr>
            <a:r>
              <a:rPr lang="en-GB" dirty="0" smtClean="0"/>
              <a:t>3 is eaten</a:t>
            </a:r>
          </a:p>
          <a:p>
            <a:pPr marL="0" indent="0">
              <a:buNone/>
            </a:pPr>
            <a:r>
              <a:rPr lang="en-GB" dirty="0" smtClean="0"/>
              <a:t>4 calls</a:t>
            </a:r>
          </a:p>
          <a:p>
            <a:pPr marL="0" indent="0">
              <a:buNone/>
            </a:pPr>
            <a:r>
              <a:rPr lang="en-GB" dirty="0" smtClean="0"/>
              <a:t>5 are typed</a:t>
            </a:r>
          </a:p>
          <a:p>
            <a:pPr marL="0" indent="0">
              <a:buNone/>
            </a:pPr>
            <a:r>
              <a:rPr lang="en-GB" dirty="0" smtClean="0"/>
              <a:t>6 takes</a:t>
            </a:r>
          </a:p>
          <a:p>
            <a:pPr marL="0" indent="0">
              <a:buNone/>
            </a:pPr>
            <a:r>
              <a:rPr lang="en-GB" dirty="0" smtClean="0"/>
              <a:t>7 is not (isn’t taken</a:t>
            </a:r>
          </a:p>
          <a:p>
            <a:pPr marL="0" indent="0">
              <a:buNone/>
            </a:pPr>
            <a:r>
              <a:rPr lang="en-GB" dirty="0" smtClean="0"/>
              <a:t>8 go</a:t>
            </a:r>
          </a:p>
          <a:p>
            <a:pPr marL="0" indent="0">
              <a:buNone/>
            </a:pPr>
            <a:r>
              <a:rPr lang="en-GB" dirty="0" smtClean="0"/>
              <a:t>9 doesn’t work</a:t>
            </a:r>
          </a:p>
          <a:p>
            <a:pPr marL="0" indent="0">
              <a:buNone/>
            </a:pPr>
            <a:r>
              <a:rPr lang="en-GB" dirty="0" smtClean="0"/>
              <a:t>10 is kept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78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505</Words>
  <Application>Microsoft Office PowerPoint</Application>
  <PresentationFormat>Široki zaslon</PresentationFormat>
  <Paragraphs>81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Present Simple Passive</vt:lpstr>
      <vt:lpstr>Passive voice                                          Active voice</vt:lpstr>
      <vt:lpstr>PowerPoint prezentacija</vt:lpstr>
      <vt:lpstr>Turn the verbs into the Present Simple Passive.</vt:lpstr>
      <vt:lpstr>Use Present Simple active or passive voice.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Passive</dc:title>
  <dc:creator>Nina Čalić</dc:creator>
  <cp:lastModifiedBy>Nina Čalić</cp:lastModifiedBy>
  <cp:revision>16</cp:revision>
  <dcterms:created xsi:type="dcterms:W3CDTF">2022-02-18T16:00:39Z</dcterms:created>
  <dcterms:modified xsi:type="dcterms:W3CDTF">2022-03-05T18:34:45Z</dcterms:modified>
</cp:coreProperties>
</file>