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71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02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3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40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10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2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7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50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0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401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04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81048-593C-49D7-BEF3-0737637FEA66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D5826-B8F9-46E8-92B3-3338C7BB64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87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32873" y="1122363"/>
            <a:ext cx="10917381" cy="2387600"/>
          </a:xfrm>
        </p:spPr>
        <p:txBody>
          <a:bodyPr/>
          <a:lstStyle/>
          <a:p>
            <a:r>
              <a:rPr lang="en-GB" b="1" dirty="0" smtClean="0"/>
              <a:t>Will Future and Going to Future</a:t>
            </a:r>
            <a:endParaRPr lang="en-GB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7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258619"/>
            <a:ext cx="10515600" cy="655782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Form</a:t>
            </a:r>
            <a:endParaRPr lang="en-GB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89863735"/>
              </p:ext>
            </p:extLst>
          </p:nvPr>
        </p:nvGraphicFramePr>
        <p:xfrm>
          <a:off x="646544" y="1034474"/>
          <a:ext cx="10861964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0982">
                  <a:extLst>
                    <a:ext uri="{9D8B030D-6E8A-4147-A177-3AD203B41FA5}">
                      <a16:colId xmlns:a16="http://schemas.microsoft.com/office/drawing/2014/main" val="3830306783"/>
                    </a:ext>
                  </a:extLst>
                </a:gridCol>
                <a:gridCol w="5430982">
                  <a:extLst>
                    <a:ext uri="{9D8B030D-6E8A-4147-A177-3AD203B41FA5}">
                      <a16:colId xmlns:a16="http://schemas.microsoft.com/office/drawing/2014/main" val="3247245753"/>
                    </a:ext>
                  </a:extLst>
                </a:gridCol>
              </a:tblGrid>
              <a:tr h="766617"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/>
                        <a:t>Will Future</a:t>
                      </a:r>
                    </a:p>
                    <a:p>
                      <a:pPr algn="ctr"/>
                      <a:r>
                        <a:rPr lang="hr-HR" sz="2800" noProof="0" dirty="0" smtClean="0"/>
                        <a:t>w</a:t>
                      </a:r>
                      <a:r>
                        <a:rPr lang="en-GB" sz="2800" noProof="0" dirty="0" smtClean="0"/>
                        <a:t>ill + infinitive</a:t>
                      </a:r>
                      <a:endParaRPr lang="en-GB" sz="2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/>
                        <a:t>Going to Future</a:t>
                      </a:r>
                    </a:p>
                    <a:p>
                      <a:pPr algn="ctr"/>
                      <a:r>
                        <a:rPr lang="hr-HR" sz="2800" noProof="0" dirty="0" smtClean="0"/>
                        <a:t>a</a:t>
                      </a:r>
                      <a:r>
                        <a:rPr lang="en-GB" sz="2800" noProof="0" dirty="0" smtClean="0"/>
                        <a:t>m, is, are +</a:t>
                      </a:r>
                      <a:r>
                        <a:rPr lang="en-GB" sz="2800" baseline="0" noProof="0" dirty="0" smtClean="0"/>
                        <a:t> going to + infinitive</a:t>
                      </a:r>
                      <a:endParaRPr lang="en-GB" sz="28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901684"/>
                  </a:ext>
                </a:extLst>
              </a:tr>
              <a:tr h="1593692">
                <a:tc>
                  <a:txBody>
                    <a:bodyPr/>
                    <a:lstStyle/>
                    <a:p>
                      <a:r>
                        <a:rPr lang="en-GB" sz="2400" noProof="0" dirty="0" smtClean="0"/>
                        <a:t>I will help </a:t>
                      </a:r>
                    </a:p>
                    <a:p>
                      <a:r>
                        <a:rPr lang="en-GB" sz="2400" noProof="0" dirty="0" smtClean="0"/>
                        <a:t>You will help</a:t>
                      </a:r>
                    </a:p>
                    <a:p>
                      <a:r>
                        <a:rPr lang="en-GB" sz="2400" noProof="0" dirty="0" smtClean="0"/>
                        <a:t>He</a:t>
                      </a:r>
                      <a:r>
                        <a:rPr lang="en-GB" sz="2400" baseline="0" noProof="0" dirty="0" smtClean="0"/>
                        <a:t> will help</a:t>
                      </a:r>
                    </a:p>
                    <a:p>
                      <a:r>
                        <a:rPr lang="en-GB" sz="2400" baseline="0" noProof="0" dirty="0" smtClean="0"/>
                        <a:t>She will help</a:t>
                      </a:r>
                    </a:p>
                    <a:p>
                      <a:r>
                        <a:rPr lang="en-GB" sz="2400" baseline="0" noProof="0" dirty="0" smtClean="0"/>
                        <a:t>It will help</a:t>
                      </a:r>
                    </a:p>
                    <a:p>
                      <a:r>
                        <a:rPr lang="en-GB" sz="2400" baseline="0" noProof="0" dirty="0" smtClean="0"/>
                        <a:t>We will help</a:t>
                      </a:r>
                    </a:p>
                    <a:p>
                      <a:r>
                        <a:rPr lang="en-GB" sz="2400" baseline="0" noProof="0" dirty="0" smtClean="0"/>
                        <a:t>You will help</a:t>
                      </a:r>
                    </a:p>
                    <a:p>
                      <a:r>
                        <a:rPr lang="en-GB" sz="2400" baseline="0" noProof="0" dirty="0" smtClean="0"/>
                        <a:t>They will help</a:t>
                      </a:r>
                    </a:p>
                    <a:p>
                      <a:endParaRPr lang="en-GB" sz="2400" baseline="0" noProof="0" dirty="0" smtClean="0"/>
                    </a:p>
                    <a:p>
                      <a:r>
                        <a:rPr lang="en-GB" sz="2400" baseline="0" noProof="0" dirty="0" smtClean="0">
                          <a:solidFill>
                            <a:srgbClr val="FF0000"/>
                          </a:solidFill>
                        </a:rPr>
                        <a:t>I will not = won’t help</a:t>
                      </a:r>
                    </a:p>
                    <a:p>
                      <a:r>
                        <a:rPr lang="en-GB" sz="2400" baseline="0" noProof="0" dirty="0" smtClean="0">
                          <a:solidFill>
                            <a:srgbClr val="FF0000"/>
                          </a:solidFill>
                        </a:rPr>
                        <a:t>Will you help?</a:t>
                      </a:r>
                      <a:endParaRPr lang="en-GB" sz="2400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i="0" noProof="0" dirty="0" smtClean="0"/>
                        <a:t>I am going to help</a:t>
                      </a:r>
                    </a:p>
                    <a:p>
                      <a:r>
                        <a:rPr lang="en-GB" sz="2400" i="0" noProof="0" dirty="0" smtClean="0"/>
                        <a:t>You</a:t>
                      </a:r>
                      <a:r>
                        <a:rPr lang="en-GB" sz="2400" i="0" baseline="0" noProof="0" dirty="0" smtClean="0"/>
                        <a:t> are going to help</a:t>
                      </a:r>
                    </a:p>
                    <a:p>
                      <a:r>
                        <a:rPr lang="en-GB" sz="2400" i="0" baseline="0" noProof="0" dirty="0" smtClean="0"/>
                        <a:t>He is going to help</a:t>
                      </a:r>
                    </a:p>
                    <a:p>
                      <a:r>
                        <a:rPr lang="en-GB" sz="2400" i="0" baseline="0" noProof="0" dirty="0" smtClean="0"/>
                        <a:t>She is going to help</a:t>
                      </a:r>
                    </a:p>
                    <a:p>
                      <a:r>
                        <a:rPr lang="en-GB" sz="2400" i="0" baseline="0" noProof="0" dirty="0" smtClean="0"/>
                        <a:t>It is going to help</a:t>
                      </a:r>
                    </a:p>
                    <a:p>
                      <a:r>
                        <a:rPr lang="en-GB" sz="2400" i="0" baseline="0" noProof="0" dirty="0" smtClean="0"/>
                        <a:t>We are going to help</a:t>
                      </a:r>
                    </a:p>
                    <a:p>
                      <a:r>
                        <a:rPr lang="en-GB" sz="2400" i="0" baseline="0" noProof="0" dirty="0" smtClean="0"/>
                        <a:t>You are going to help</a:t>
                      </a:r>
                    </a:p>
                    <a:p>
                      <a:r>
                        <a:rPr lang="en-GB" sz="2400" i="0" baseline="0" noProof="0" dirty="0" smtClean="0"/>
                        <a:t>They are going to help</a:t>
                      </a:r>
                    </a:p>
                    <a:p>
                      <a:endParaRPr lang="en-GB" sz="2400" i="0" baseline="0" noProof="0" dirty="0" smtClean="0"/>
                    </a:p>
                    <a:p>
                      <a:r>
                        <a:rPr lang="en-GB" sz="2400" i="0" baseline="0" noProof="0" dirty="0" smtClean="0">
                          <a:solidFill>
                            <a:srgbClr val="FF0000"/>
                          </a:solidFill>
                        </a:rPr>
                        <a:t>I’m not going to help. </a:t>
                      </a:r>
                    </a:p>
                    <a:p>
                      <a:r>
                        <a:rPr lang="en-GB" sz="2400" i="0" baseline="0" noProof="0" dirty="0" smtClean="0">
                          <a:solidFill>
                            <a:srgbClr val="FF0000"/>
                          </a:solidFill>
                        </a:rPr>
                        <a:t>Are you going to help?</a:t>
                      </a:r>
                      <a:endParaRPr lang="en-GB" sz="2400" i="0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997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72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23273" y="212436"/>
            <a:ext cx="5696527" cy="6446982"/>
          </a:xfrm>
        </p:spPr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Will Future</a:t>
            </a:r>
          </a:p>
          <a:p>
            <a:pPr marL="0" indent="0" algn="ctr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I </a:t>
            </a:r>
            <a:r>
              <a:rPr lang="en-GB" b="1" dirty="0" smtClean="0"/>
              <a:t>will have </a:t>
            </a:r>
            <a:r>
              <a:rPr lang="hr-HR" dirty="0" smtClean="0"/>
              <a:t>some</a:t>
            </a:r>
            <a:r>
              <a:rPr lang="en-GB" dirty="0" smtClean="0"/>
              <a:t> tomato soup, please.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instant decision</a:t>
            </a:r>
          </a:p>
          <a:p>
            <a:pPr marL="0" indent="0">
              <a:buNone/>
            </a:pPr>
            <a:r>
              <a:rPr lang="en-GB" dirty="0" smtClean="0"/>
              <a:t>I </a:t>
            </a:r>
            <a:r>
              <a:rPr lang="en-GB" b="1" dirty="0" smtClean="0"/>
              <a:t>will pay </a:t>
            </a:r>
            <a:r>
              <a:rPr lang="en-GB" dirty="0" smtClean="0"/>
              <a:t>you back.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promise </a:t>
            </a:r>
          </a:p>
          <a:p>
            <a:pPr marL="0" indent="0">
              <a:buNone/>
            </a:pPr>
            <a:r>
              <a:rPr lang="en-GB" b="1" dirty="0" smtClean="0"/>
              <a:t>Will</a:t>
            </a:r>
            <a:r>
              <a:rPr lang="en-GB" dirty="0" smtClean="0"/>
              <a:t> you </a:t>
            </a:r>
            <a:r>
              <a:rPr lang="en-GB" b="1" dirty="0" smtClean="0"/>
              <a:t>come</a:t>
            </a:r>
            <a:r>
              <a:rPr lang="en-GB" dirty="0" smtClean="0"/>
              <a:t> to my party?</a:t>
            </a:r>
          </a:p>
          <a:p>
            <a:pPr marL="0" indent="0">
              <a:buNone/>
            </a:pPr>
            <a:r>
              <a:rPr lang="en-GB" dirty="0" smtClean="0"/>
              <a:t>- </a:t>
            </a:r>
            <a:r>
              <a:rPr lang="en-GB" dirty="0" smtClean="0">
                <a:solidFill>
                  <a:srgbClr val="FF0000"/>
                </a:solidFill>
              </a:rPr>
              <a:t>invitation </a:t>
            </a:r>
          </a:p>
          <a:p>
            <a:pPr marL="0" indent="0">
              <a:buNone/>
            </a:pPr>
            <a:r>
              <a:rPr lang="en-GB" dirty="0" smtClean="0"/>
              <a:t>I </a:t>
            </a:r>
            <a:r>
              <a:rPr lang="en-GB" u="sng" dirty="0" smtClean="0"/>
              <a:t>think / hope </a:t>
            </a:r>
            <a:r>
              <a:rPr lang="en-GB" dirty="0" smtClean="0"/>
              <a:t>she </a:t>
            </a:r>
            <a:r>
              <a:rPr lang="en-GB" b="1" dirty="0" smtClean="0"/>
              <a:t>will win </a:t>
            </a:r>
            <a:r>
              <a:rPr lang="en-GB" dirty="0" smtClean="0"/>
              <a:t>the race.</a:t>
            </a:r>
          </a:p>
          <a:p>
            <a:pPr marL="0" indent="0">
              <a:buNone/>
            </a:pPr>
            <a:r>
              <a:rPr lang="en-GB" dirty="0" smtClean="0"/>
              <a:t>- </a:t>
            </a:r>
            <a:r>
              <a:rPr lang="en-GB" dirty="0" smtClean="0">
                <a:solidFill>
                  <a:srgbClr val="FF0000"/>
                </a:solidFill>
              </a:rPr>
              <a:t>prediction without evidence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262255" y="212436"/>
            <a:ext cx="5680363" cy="5964527"/>
          </a:xfrm>
        </p:spPr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Going to Future</a:t>
            </a:r>
          </a:p>
          <a:p>
            <a:pPr marL="0" indent="0" algn="ctr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A: Why have you bought so many eggs?</a:t>
            </a:r>
          </a:p>
          <a:p>
            <a:pPr marL="0" indent="0">
              <a:buNone/>
            </a:pPr>
            <a:r>
              <a:rPr lang="en-GB" dirty="0" smtClean="0"/>
              <a:t>B: I </a:t>
            </a:r>
            <a:r>
              <a:rPr lang="en-GB" b="1" dirty="0" smtClean="0"/>
              <a:t>am going to bake </a:t>
            </a:r>
            <a:r>
              <a:rPr lang="en-GB" dirty="0" smtClean="0"/>
              <a:t>a cake.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plan </a:t>
            </a:r>
            <a:r>
              <a:rPr lang="en-GB" dirty="0" smtClean="0"/>
              <a:t>(you have already decided what to do)</a:t>
            </a:r>
          </a:p>
          <a:p>
            <a:pPr marL="0" indent="0">
              <a:buNone/>
            </a:pPr>
            <a:r>
              <a:rPr lang="en-GB" dirty="0" smtClean="0"/>
              <a:t>Look at the clouds. It </a:t>
            </a:r>
            <a:r>
              <a:rPr lang="en-GB" b="1" dirty="0" smtClean="0"/>
              <a:t>is going to rain </a:t>
            </a:r>
            <a:r>
              <a:rPr lang="en-GB" dirty="0" smtClean="0"/>
              <a:t>heavily soon.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- prediction with evidence </a:t>
            </a:r>
            <a:r>
              <a:rPr lang="en-GB" dirty="0" smtClean="0"/>
              <a:t>(based on what we can see or hear)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22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38545"/>
            <a:ext cx="10515600" cy="655783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Will Future or Going to Future</a:t>
            </a:r>
            <a:r>
              <a:rPr lang="hr-HR" sz="2800" b="1" dirty="0" smtClean="0"/>
              <a:t>?</a:t>
            </a:r>
            <a:endParaRPr lang="en-GB" sz="2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30909" y="914400"/>
            <a:ext cx="8063346" cy="57542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1 What are your plans for the weekend? I ... my granny. (visit)</a:t>
            </a:r>
          </a:p>
          <a:p>
            <a:pPr marL="0" indent="0">
              <a:buNone/>
            </a:pPr>
            <a:r>
              <a:rPr lang="en-GB" dirty="0" smtClean="0"/>
              <a:t>2 Doris is always late. I’m sure she … late tomorrow. (be)</a:t>
            </a:r>
          </a:p>
          <a:p>
            <a:pPr marL="0" indent="0">
              <a:buNone/>
            </a:pPr>
            <a:r>
              <a:rPr lang="en-GB" dirty="0" smtClean="0"/>
              <a:t>3 Would you like tea or  coffee? I … tea. (have)</a:t>
            </a:r>
          </a:p>
          <a:p>
            <a:pPr marL="0" indent="0">
              <a:buNone/>
            </a:pPr>
            <a:r>
              <a:rPr lang="en-GB" dirty="0" smtClean="0"/>
              <a:t>4 Look. They … the old oak tree. (cut down)</a:t>
            </a:r>
          </a:p>
          <a:p>
            <a:pPr marL="0" indent="0">
              <a:buNone/>
            </a:pPr>
            <a:r>
              <a:rPr lang="en-GB" dirty="0" smtClean="0"/>
              <a:t>5 Stop bullying her or I … the teacher. (tell)</a:t>
            </a:r>
          </a:p>
          <a:p>
            <a:pPr marL="0" indent="0">
              <a:buNone/>
            </a:pPr>
            <a:r>
              <a:rPr lang="en-GB" dirty="0" smtClean="0"/>
              <a:t>6 A: It’s rather cold in here. B: Sorry, I … the window. (close)</a:t>
            </a:r>
          </a:p>
          <a:p>
            <a:pPr marL="0" indent="0">
              <a:buNone/>
            </a:pPr>
            <a:r>
              <a:rPr lang="en-GB" dirty="0" smtClean="0"/>
              <a:t>7 A: Do you know how to make a PowerPoint presentation? B: Yes, I … you. (show)</a:t>
            </a:r>
          </a:p>
          <a:p>
            <a:pPr marL="0" indent="0">
              <a:buNone/>
            </a:pPr>
            <a:r>
              <a:rPr lang="en-GB" dirty="0" smtClean="0"/>
              <a:t>8 I feel awful. I think I … sick. (be)</a:t>
            </a:r>
          </a:p>
          <a:p>
            <a:pPr marL="0" indent="0">
              <a:buNone/>
            </a:pPr>
            <a:r>
              <a:rPr lang="en-GB" dirty="0" smtClean="0"/>
              <a:t>9 A: What is  he doing with that hammer? B: He … the painting. (put up)</a:t>
            </a:r>
          </a:p>
          <a:p>
            <a:pPr marL="0" indent="0">
              <a:buNone/>
            </a:pPr>
            <a:r>
              <a:rPr lang="en-GB" dirty="0" smtClean="0"/>
              <a:t>10 A: I am thirsty. B: Wait here. I … some water. (get)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11 </a:t>
            </a:r>
            <a:r>
              <a:rPr lang="en-GB" dirty="0" smtClean="0"/>
              <a:t>My brother … 15 tomorrow. (be)</a:t>
            </a:r>
          </a:p>
          <a:p>
            <a:pPr marL="0" indent="0">
              <a:buNone/>
            </a:pPr>
            <a:r>
              <a:rPr lang="en-GB" dirty="0" smtClean="0"/>
              <a:t>12 Her sister … a baby. (have)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543636" y="914399"/>
            <a:ext cx="3500582" cy="57542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am going to visit</a:t>
            </a:r>
          </a:p>
          <a:p>
            <a:pPr marL="0" indent="0">
              <a:buNone/>
            </a:pPr>
            <a:r>
              <a:rPr lang="en-GB" dirty="0" smtClean="0"/>
              <a:t>2 will be</a:t>
            </a:r>
          </a:p>
          <a:p>
            <a:pPr marL="0" indent="0">
              <a:buNone/>
            </a:pPr>
            <a:r>
              <a:rPr lang="en-GB" dirty="0" smtClean="0"/>
              <a:t>3 will have</a:t>
            </a:r>
          </a:p>
          <a:p>
            <a:pPr marL="0" indent="0">
              <a:buNone/>
            </a:pPr>
            <a:r>
              <a:rPr lang="en-GB" dirty="0" smtClean="0"/>
              <a:t>4 are going to cut down</a:t>
            </a:r>
          </a:p>
          <a:p>
            <a:pPr marL="0" indent="0">
              <a:buNone/>
            </a:pPr>
            <a:r>
              <a:rPr lang="en-GB" dirty="0" smtClean="0"/>
              <a:t>5 will tell</a:t>
            </a:r>
          </a:p>
          <a:p>
            <a:pPr marL="0" indent="0">
              <a:buNone/>
            </a:pPr>
            <a:r>
              <a:rPr lang="en-GB" dirty="0" smtClean="0"/>
              <a:t>6 will close</a:t>
            </a:r>
          </a:p>
          <a:p>
            <a:pPr marL="0" indent="0">
              <a:buNone/>
            </a:pPr>
            <a:r>
              <a:rPr lang="en-GB" dirty="0" smtClean="0"/>
              <a:t>7 will show</a:t>
            </a:r>
          </a:p>
          <a:p>
            <a:pPr marL="0" indent="0">
              <a:buNone/>
            </a:pPr>
            <a:r>
              <a:rPr lang="en-GB" dirty="0" smtClean="0"/>
              <a:t>8 am going to be</a:t>
            </a:r>
          </a:p>
          <a:p>
            <a:pPr marL="0" indent="0">
              <a:buNone/>
            </a:pPr>
            <a:r>
              <a:rPr lang="en-GB" dirty="0" smtClean="0"/>
              <a:t>9 is going to put up</a:t>
            </a:r>
          </a:p>
          <a:p>
            <a:pPr marL="0" indent="0">
              <a:buNone/>
            </a:pPr>
            <a:r>
              <a:rPr lang="en-GB" dirty="0" smtClean="0"/>
              <a:t>10 will get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11 will be</a:t>
            </a:r>
          </a:p>
          <a:p>
            <a:pPr marL="0" indent="0">
              <a:buNone/>
            </a:pPr>
            <a:r>
              <a:rPr lang="en-GB" dirty="0" smtClean="0"/>
              <a:t>12 is going to have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62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80291" y="1122363"/>
            <a:ext cx="11323782" cy="2387600"/>
          </a:xfrm>
        </p:spPr>
        <p:txBody>
          <a:bodyPr/>
          <a:lstStyle/>
          <a:p>
            <a:r>
              <a:rPr lang="en-GB" b="1" dirty="0" smtClean="0"/>
              <a:t>Present tenses expressing future</a:t>
            </a:r>
            <a:endParaRPr lang="en-GB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41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adržaja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136073"/>
            <a:ext cx="10656671" cy="3785545"/>
          </a:xfrm>
        </p:spPr>
      </p:pic>
    </p:spTree>
    <p:extLst>
      <p:ext uri="{BB962C8B-B14F-4D97-AF65-F5344CB8AC3E}">
        <p14:creationId xmlns:p14="http://schemas.microsoft.com/office/powerpoint/2010/main" val="116728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7783" y="692728"/>
            <a:ext cx="5523344" cy="5705908"/>
          </a:xfrm>
        </p:spPr>
        <p:txBody>
          <a:bodyPr/>
          <a:lstStyle/>
          <a:p>
            <a:pPr marL="0" indent="0" algn="ctr">
              <a:buNone/>
            </a:pPr>
            <a:endParaRPr lang="hr-HR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Present Simple</a:t>
            </a:r>
          </a:p>
          <a:p>
            <a:pPr marL="0" indent="0" algn="ctr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The train </a:t>
            </a:r>
            <a:r>
              <a:rPr lang="en-GB" u="sng" dirty="0" smtClean="0"/>
              <a:t>arrives</a:t>
            </a:r>
            <a:r>
              <a:rPr lang="en-GB" dirty="0" smtClean="0"/>
              <a:t> at 7 pm.</a:t>
            </a:r>
          </a:p>
          <a:p>
            <a:pPr marL="0" indent="0">
              <a:buNone/>
            </a:pPr>
            <a:r>
              <a:rPr lang="en-GB" dirty="0" smtClean="0"/>
              <a:t>My English lesson </a:t>
            </a:r>
            <a:r>
              <a:rPr lang="en-GB" u="sng" dirty="0" smtClean="0"/>
              <a:t>starts</a:t>
            </a:r>
            <a:r>
              <a:rPr lang="en-GB" dirty="0" smtClean="0"/>
              <a:t> at 8 am.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- We use it to talk about </a:t>
            </a:r>
            <a:r>
              <a:rPr lang="en-GB" b="1" dirty="0" smtClean="0">
                <a:solidFill>
                  <a:srgbClr val="FF0000"/>
                </a:solidFill>
              </a:rPr>
              <a:t>timetables.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671127" y="563417"/>
            <a:ext cx="6243782" cy="5613545"/>
          </a:xfrm>
        </p:spPr>
        <p:txBody>
          <a:bodyPr/>
          <a:lstStyle/>
          <a:p>
            <a:pPr marL="0" indent="0" algn="ctr">
              <a:buNone/>
            </a:pPr>
            <a:endParaRPr lang="hr-HR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Present Continuous</a:t>
            </a:r>
          </a:p>
          <a:p>
            <a:pPr marL="0" indent="0" algn="ctr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We </a:t>
            </a:r>
            <a:r>
              <a:rPr lang="en-GB" u="sng" dirty="0" smtClean="0"/>
              <a:t>are going </a:t>
            </a:r>
            <a:r>
              <a:rPr lang="en-GB" dirty="0" smtClean="0"/>
              <a:t>to the theatre with our parents tonight.</a:t>
            </a:r>
          </a:p>
          <a:p>
            <a:pPr marL="0" indent="0">
              <a:buNone/>
            </a:pPr>
            <a:r>
              <a:rPr lang="en-GB" dirty="0" smtClean="0"/>
              <a:t>I </a:t>
            </a:r>
            <a:r>
              <a:rPr lang="en-GB" u="sng" dirty="0" smtClean="0"/>
              <a:t>am seeing </a:t>
            </a:r>
            <a:r>
              <a:rPr lang="en-GB" dirty="0" smtClean="0"/>
              <a:t>a friend at Mc Donald’s for a burger and a chat.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- </a:t>
            </a:r>
            <a:r>
              <a:rPr lang="en-GB" dirty="0" smtClean="0">
                <a:solidFill>
                  <a:srgbClr val="FF0000"/>
                </a:solidFill>
              </a:rPr>
              <a:t>We use it to talk about </a:t>
            </a:r>
            <a:r>
              <a:rPr lang="en-GB" b="1" dirty="0" smtClean="0">
                <a:solidFill>
                  <a:srgbClr val="FF0000"/>
                </a:solidFill>
              </a:rPr>
              <a:t>personal arrangements.</a:t>
            </a:r>
          </a:p>
        </p:txBody>
      </p:sp>
    </p:spTree>
    <p:extLst>
      <p:ext uri="{BB962C8B-B14F-4D97-AF65-F5344CB8AC3E}">
        <p14:creationId xmlns:p14="http://schemas.microsoft.com/office/powerpoint/2010/main" val="76314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20074"/>
            <a:ext cx="10515600" cy="618836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 Simple or Present Continuous</a:t>
            </a: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57017" y="849745"/>
            <a:ext cx="9153237" cy="58281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This is a terrible film. When … it …? (finish)</a:t>
            </a:r>
          </a:p>
          <a:p>
            <a:pPr marL="0" indent="0">
              <a:buNone/>
            </a:pPr>
            <a:r>
              <a:rPr lang="en-GB" dirty="0" smtClean="0"/>
              <a:t>2 The library … in five minutes and I have four books to return before they fine me. (close)</a:t>
            </a:r>
          </a:p>
          <a:p>
            <a:pPr marL="0" indent="0">
              <a:buNone/>
            </a:pPr>
            <a:r>
              <a:rPr lang="en-GB" dirty="0" smtClean="0"/>
              <a:t>3 Go to the supermarket and buy that special shampoo for the dog. I …him a bath tonight. (give)</a:t>
            </a:r>
          </a:p>
          <a:p>
            <a:pPr marL="0" indent="0">
              <a:buNone/>
            </a:pPr>
            <a:r>
              <a:rPr lang="en-GB" dirty="0" smtClean="0"/>
              <a:t>4 I can't see you tonight, Jan. I…to the theatre with Mike. (go)</a:t>
            </a:r>
          </a:p>
          <a:p>
            <a:pPr marL="0" indent="0">
              <a:buNone/>
            </a:pPr>
            <a:r>
              <a:rPr lang="en-GB" dirty="0" smtClean="0"/>
              <a:t>5 The plane … at 10 am. sharp. (take off)</a:t>
            </a:r>
          </a:p>
          <a:p>
            <a:pPr marL="0" indent="0">
              <a:buNone/>
            </a:pPr>
            <a:r>
              <a:rPr lang="en-GB" dirty="0" smtClean="0"/>
              <a:t>6 She… Tim tonight or ever again. ( not see) They broke up last week.</a:t>
            </a:r>
          </a:p>
          <a:p>
            <a:pPr marL="0" indent="0">
              <a:buNone/>
            </a:pPr>
            <a:r>
              <a:rPr lang="en-GB" dirty="0" smtClean="0"/>
              <a:t>7 Attention, please! On your marks. The next race… at 9.30. (start)</a:t>
            </a:r>
          </a:p>
          <a:p>
            <a:pPr marL="0" indent="0">
              <a:buNone/>
            </a:pPr>
            <a:r>
              <a:rPr lang="en-GB" dirty="0" smtClean="0"/>
              <a:t>8 I'm sorry. We can't come at 10 o'clock tomorrow. We… a vet because our cat</a:t>
            </a:r>
            <a:r>
              <a:rPr lang="hr-HR" dirty="0" smtClean="0"/>
              <a:t> </a:t>
            </a:r>
            <a:r>
              <a:rPr lang="en-GB" dirty="0" smtClean="0"/>
              <a:t>was hit by a car. (meet)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9310254" y="738910"/>
            <a:ext cx="2632363" cy="54380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does it finish</a:t>
            </a:r>
          </a:p>
          <a:p>
            <a:pPr marL="0" indent="0">
              <a:buNone/>
            </a:pPr>
            <a:r>
              <a:rPr lang="en-GB" dirty="0" smtClean="0"/>
              <a:t>2 closes</a:t>
            </a:r>
          </a:p>
          <a:p>
            <a:pPr marL="0" indent="0">
              <a:buNone/>
            </a:pPr>
            <a:r>
              <a:rPr lang="en-GB" dirty="0" smtClean="0"/>
              <a:t>3 am giving</a:t>
            </a:r>
          </a:p>
          <a:p>
            <a:pPr marL="0" indent="0">
              <a:buNone/>
            </a:pPr>
            <a:r>
              <a:rPr lang="en-GB" dirty="0" smtClean="0"/>
              <a:t>4 am going</a:t>
            </a:r>
          </a:p>
          <a:p>
            <a:pPr marL="0" indent="0">
              <a:buNone/>
            </a:pPr>
            <a:r>
              <a:rPr lang="en-GB" dirty="0" smtClean="0"/>
              <a:t>5 takes off</a:t>
            </a:r>
          </a:p>
          <a:p>
            <a:pPr marL="0" indent="0">
              <a:buNone/>
            </a:pPr>
            <a:r>
              <a:rPr lang="en-GB" dirty="0" smtClean="0"/>
              <a:t>6 isn’t seeing</a:t>
            </a:r>
          </a:p>
          <a:p>
            <a:pPr marL="0" indent="0">
              <a:buNone/>
            </a:pPr>
            <a:r>
              <a:rPr lang="en-GB" dirty="0" smtClean="0"/>
              <a:t>7 starts</a:t>
            </a:r>
          </a:p>
          <a:p>
            <a:pPr marL="0" indent="0">
              <a:buNone/>
            </a:pPr>
            <a:r>
              <a:rPr lang="en-GB" dirty="0" smtClean="0"/>
              <a:t>8 are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22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536</Words>
  <Application>Microsoft Office PowerPoint</Application>
  <PresentationFormat>Široki zaslon</PresentationFormat>
  <Paragraphs>103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sustava Office</vt:lpstr>
      <vt:lpstr>Will Future and Going to Future</vt:lpstr>
      <vt:lpstr>Form</vt:lpstr>
      <vt:lpstr>PowerPoint prezentacija</vt:lpstr>
      <vt:lpstr>Will Future or Going to Future?</vt:lpstr>
      <vt:lpstr>Present tenses expressing future</vt:lpstr>
      <vt:lpstr>PowerPoint prezentacija</vt:lpstr>
      <vt:lpstr>PowerPoint prezentacija</vt:lpstr>
      <vt:lpstr>Present Simple or Present Continuous?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Future and Going to Future</dc:title>
  <dc:creator>Nina Čalić</dc:creator>
  <cp:lastModifiedBy>Nina Čalić</cp:lastModifiedBy>
  <cp:revision>9</cp:revision>
  <dcterms:created xsi:type="dcterms:W3CDTF">2022-01-21T17:25:19Z</dcterms:created>
  <dcterms:modified xsi:type="dcterms:W3CDTF">2022-01-29T08:18:58Z</dcterms:modified>
</cp:coreProperties>
</file>