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7C82-29C7-4F7A-9BDE-A7C1C7207DBA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344F-BD00-45A8-B179-A64E67058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64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7C82-29C7-4F7A-9BDE-A7C1C7207DBA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344F-BD00-45A8-B179-A64E67058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04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7C82-29C7-4F7A-9BDE-A7C1C7207DBA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344F-BD00-45A8-B179-A64E67058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730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7C82-29C7-4F7A-9BDE-A7C1C7207DBA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344F-BD00-45A8-B179-A64E67058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715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7C82-29C7-4F7A-9BDE-A7C1C7207DBA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344F-BD00-45A8-B179-A64E67058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71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7C82-29C7-4F7A-9BDE-A7C1C7207DBA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344F-BD00-45A8-B179-A64E67058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422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7C82-29C7-4F7A-9BDE-A7C1C7207DBA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344F-BD00-45A8-B179-A64E67058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791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7C82-29C7-4F7A-9BDE-A7C1C7207DBA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344F-BD00-45A8-B179-A64E67058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672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7C82-29C7-4F7A-9BDE-A7C1C7207DBA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344F-BD00-45A8-B179-A64E67058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29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7C82-29C7-4F7A-9BDE-A7C1C7207DBA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344F-BD00-45A8-B179-A64E67058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70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7C82-29C7-4F7A-9BDE-A7C1C7207DBA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344F-BD00-45A8-B179-A64E67058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539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07C82-29C7-4F7A-9BDE-A7C1C7207DBA}" type="datetimeFigureOut">
              <a:rPr lang="en-GB" smtClean="0"/>
              <a:t>15/01/2022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3344F-BD00-45A8-B179-A64E67058A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554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play/27516/217/690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80291" y="1122364"/>
            <a:ext cx="11139054" cy="2304328"/>
          </a:xfrm>
        </p:spPr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UK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British Empire</a:t>
            </a:r>
            <a:endParaRPr lang="en-GB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55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706254" y="365125"/>
            <a:ext cx="8647545" cy="503093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The United Kingdom</a:t>
            </a:r>
            <a:r>
              <a:rPr lang="hr-HR" b="1" dirty="0" smtClean="0"/>
              <a:t> – a </a:t>
            </a:r>
            <a:r>
              <a:rPr lang="hr-HR" b="1" dirty="0" err="1" smtClean="0"/>
              <a:t>monarchy</a:t>
            </a:r>
            <a:r>
              <a:rPr lang="hr-HR" b="1" dirty="0" smtClean="0"/>
              <a:t> </a:t>
            </a:r>
            <a:endParaRPr lang="en-GB" b="1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036" y="771713"/>
            <a:ext cx="3103168" cy="5425697"/>
          </a:xfrm>
        </p:spPr>
      </p:pic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560291" y="365124"/>
            <a:ext cx="5793509" cy="6238876"/>
          </a:xfrm>
        </p:spPr>
        <p:txBody>
          <a:bodyPr/>
          <a:lstStyle/>
          <a:p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Scotland</a:t>
            </a:r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>England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Wales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Northern Ireland</a:t>
            </a:r>
            <a:endParaRPr lang="hr-HR" dirty="0"/>
          </a:p>
        </p:txBody>
      </p:sp>
      <p:cxnSp>
        <p:nvCxnSpPr>
          <p:cNvPr id="10" name="Ravni poveznik sa strelicom 9"/>
          <p:cNvCxnSpPr/>
          <p:nvPr/>
        </p:nvCxnSpPr>
        <p:spPr>
          <a:xfrm flipV="1">
            <a:off x="3435927" y="1145309"/>
            <a:ext cx="2124364" cy="16163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Ravni poveznik sa strelicom 11"/>
          <p:cNvCxnSpPr/>
          <p:nvPr/>
        </p:nvCxnSpPr>
        <p:spPr>
          <a:xfrm flipV="1">
            <a:off x="3666836" y="3177309"/>
            <a:ext cx="1893455" cy="7296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Ravni poveznik sa strelicom 13"/>
          <p:cNvCxnSpPr/>
          <p:nvPr/>
        </p:nvCxnSpPr>
        <p:spPr>
          <a:xfrm>
            <a:off x="3057236" y="4618182"/>
            <a:ext cx="2503055" cy="1108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Ravni poveznik sa strelicom 15"/>
          <p:cNvCxnSpPr/>
          <p:nvPr/>
        </p:nvCxnSpPr>
        <p:spPr>
          <a:xfrm>
            <a:off x="2475345" y="3786909"/>
            <a:ext cx="3223491" cy="22906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964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ipsa 5"/>
          <p:cNvSpPr/>
          <p:nvPr/>
        </p:nvSpPr>
        <p:spPr>
          <a:xfrm>
            <a:off x="3094182" y="1274617"/>
            <a:ext cx="1736436" cy="43595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94182" y="365125"/>
            <a:ext cx="5033818" cy="401493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Great Britain – an island</a:t>
            </a:r>
            <a:endParaRPr lang="en-GB" b="1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>Great Britain is not a state, it is an island.</a:t>
            </a:r>
            <a:endParaRPr lang="en-GB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650" y="960582"/>
            <a:ext cx="2488700" cy="5216381"/>
          </a:xfrm>
        </p:spPr>
      </p:pic>
      <p:cxnSp>
        <p:nvCxnSpPr>
          <p:cNvPr id="8" name="Ravni poveznik sa strelicom 7"/>
          <p:cNvCxnSpPr>
            <a:stCxn id="6" idx="6"/>
          </p:cNvCxnSpPr>
          <p:nvPr/>
        </p:nvCxnSpPr>
        <p:spPr>
          <a:xfrm>
            <a:off x="4830618" y="3454399"/>
            <a:ext cx="12653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802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10836"/>
            <a:ext cx="10515600" cy="68349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The British Empire</a:t>
            </a:r>
            <a:endParaRPr lang="en-GB" b="1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00" y="1801091"/>
            <a:ext cx="5778909" cy="3086984"/>
          </a:xfrm>
        </p:spPr>
      </p:pic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022109" y="600364"/>
            <a:ext cx="6068291" cy="6059054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the United Kingdom + the colonies under its rule</a:t>
            </a:r>
          </a:p>
          <a:p>
            <a:r>
              <a:rPr lang="en-GB" dirty="0" smtClean="0"/>
              <a:t>the rise: -in the 16th century</a:t>
            </a:r>
          </a:p>
          <a:p>
            <a:pPr marL="0" indent="0">
              <a:buNone/>
            </a:pPr>
            <a:r>
              <a:rPr lang="en-GB" dirty="0" smtClean="0"/>
              <a:t>                   -under the rule of Queen  </a:t>
            </a:r>
          </a:p>
          <a:p>
            <a:pPr marL="0" indent="0">
              <a:buNone/>
            </a:pPr>
            <a:r>
              <a:rPr lang="en-GB" dirty="0" smtClean="0"/>
              <a:t>                      Elizabeth I</a:t>
            </a:r>
          </a:p>
          <a:p>
            <a:r>
              <a:rPr lang="en-GB" dirty="0" smtClean="0"/>
              <a:t>at its peak: 24% of the whole world’s territory</a:t>
            </a:r>
          </a:p>
          <a:p>
            <a:r>
              <a:rPr lang="en-GB" dirty="0" smtClean="0"/>
              <a:t>the decline: -at the beginning of the </a:t>
            </a:r>
          </a:p>
          <a:p>
            <a:pPr marL="0" indent="0">
              <a:buNone/>
            </a:pPr>
            <a:r>
              <a:rPr lang="en-GB" dirty="0" smtClean="0"/>
              <a:t>                          20th century</a:t>
            </a:r>
          </a:p>
          <a:p>
            <a:pPr marL="0" indent="0">
              <a:buNone/>
            </a:pPr>
            <a:r>
              <a:rPr lang="en-GB" dirty="0" smtClean="0"/>
              <a:t>                          -colonies started gaining </a:t>
            </a:r>
          </a:p>
          <a:p>
            <a:pPr marL="0" indent="0">
              <a:buNone/>
            </a:pPr>
            <a:r>
              <a:rPr lang="en-GB" dirty="0" smtClean="0"/>
              <a:t>                            independence</a:t>
            </a:r>
          </a:p>
          <a:p>
            <a:r>
              <a:rPr lang="hr-HR" dirty="0" smtClean="0"/>
              <a:t>o</a:t>
            </a:r>
            <a:r>
              <a:rPr lang="en-GB" dirty="0" err="1" smtClean="0"/>
              <a:t>fficially</a:t>
            </a:r>
            <a:r>
              <a:rPr lang="en-GB" dirty="0" smtClean="0"/>
              <a:t> </a:t>
            </a:r>
            <a:r>
              <a:rPr lang="en-GB" dirty="0" smtClean="0"/>
              <a:t>ended in 1997 – Hong Kong was</a:t>
            </a:r>
          </a:p>
          <a:p>
            <a:pPr marL="0" indent="0">
              <a:buNone/>
            </a:pPr>
            <a:r>
              <a:rPr lang="en-GB" dirty="0" smtClean="0"/>
              <a:t>                          handed back to China</a:t>
            </a:r>
            <a:endParaRPr lang="hr-HR" dirty="0" smtClean="0"/>
          </a:p>
          <a:p>
            <a:pPr marL="0" indent="0">
              <a:buNone/>
            </a:pPr>
            <a:endParaRPr lang="en-GB" dirty="0" smtClean="0"/>
          </a:p>
          <a:p>
            <a:pPr fontAlgn="t"/>
            <a:r>
              <a:rPr lang="hr-HR" dirty="0" err="1">
                <a:solidFill>
                  <a:srgbClr val="FF0000"/>
                </a:solidFill>
              </a:rPr>
              <a:t>d</a:t>
            </a:r>
            <a:r>
              <a:rPr lang="hr-HR" dirty="0" err="1" smtClean="0">
                <a:solidFill>
                  <a:srgbClr val="FF0000"/>
                </a:solidFill>
              </a:rPr>
              <a:t>ecline</a:t>
            </a:r>
            <a:r>
              <a:rPr lang="hr-HR" dirty="0" smtClean="0">
                <a:solidFill>
                  <a:srgbClr val="FF0000"/>
                </a:solidFill>
              </a:rPr>
              <a:t> /</a:t>
            </a:r>
            <a:r>
              <a:rPr lang="hr-HR" dirty="0" err="1" smtClean="0">
                <a:solidFill>
                  <a:srgbClr val="FF0000"/>
                </a:solidFill>
              </a:rPr>
              <a:t>dɪ</a:t>
            </a:r>
            <a:r>
              <a:rPr lang="hr-HR" dirty="0" err="1">
                <a:solidFill>
                  <a:srgbClr val="FF0000"/>
                </a:solidFill>
              </a:rPr>
              <a:t>ˈklʌɪn</a:t>
            </a:r>
            <a:r>
              <a:rPr lang="hr-HR" dirty="0" smtClean="0">
                <a:solidFill>
                  <a:srgbClr val="FF0000"/>
                </a:solidFill>
              </a:rPr>
              <a:t>/ pad, opadanje</a:t>
            </a:r>
            <a:endParaRPr lang="hr-H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              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793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925618" y="314037"/>
            <a:ext cx="4897582" cy="54494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The Commonwealth</a:t>
            </a:r>
            <a:endParaRPr lang="en-GB" b="1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06" y="2041236"/>
            <a:ext cx="4663282" cy="2797969"/>
          </a:xfrm>
        </p:spPr>
      </p:pic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301673" y="858983"/>
            <a:ext cx="6052127" cy="576348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 political union</a:t>
            </a:r>
          </a:p>
          <a:p>
            <a:r>
              <a:rPr lang="en-GB" dirty="0" smtClean="0"/>
              <a:t>54 equal and free states </a:t>
            </a:r>
          </a:p>
          <a:p>
            <a:r>
              <a:rPr lang="en-GB" dirty="0" smtClean="0"/>
              <a:t>once British colonies</a:t>
            </a:r>
          </a:p>
          <a:p>
            <a:r>
              <a:rPr lang="en-GB" dirty="0" smtClean="0"/>
              <a:t>formally founded in 1949</a:t>
            </a:r>
          </a:p>
          <a:p>
            <a:r>
              <a:rPr lang="en-GB" dirty="0" smtClean="0"/>
              <a:t>the head – Queen Elizabeth II</a:t>
            </a:r>
          </a:p>
          <a:p>
            <a:r>
              <a:rPr lang="en-GB" dirty="0" smtClean="0"/>
              <a:t>title not hereditary</a:t>
            </a:r>
            <a:endParaRPr lang="hr-HR" dirty="0"/>
          </a:p>
          <a:p>
            <a:r>
              <a:rPr lang="en-GB" dirty="0" smtClean="0">
                <a:solidFill>
                  <a:srgbClr val="FF0000"/>
                </a:solidFill>
              </a:rPr>
              <a:t>equal /ˈ</a:t>
            </a:r>
            <a:r>
              <a:rPr lang="en-GB" dirty="0" err="1" smtClean="0">
                <a:solidFill>
                  <a:srgbClr val="FF0000"/>
                </a:solidFill>
              </a:rPr>
              <a:t>iːkwəl</a:t>
            </a:r>
            <a:r>
              <a:rPr lang="en-GB" dirty="0" smtClean="0">
                <a:solidFill>
                  <a:srgbClr val="FF0000"/>
                </a:solidFill>
              </a:rPr>
              <a:t>/ </a:t>
            </a:r>
            <a:r>
              <a:rPr lang="en-GB" dirty="0" err="1" smtClean="0">
                <a:solidFill>
                  <a:srgbClr val="FF0000"/>
                </a:solidFill>
              </a:rPr>
              <a:t>ravnopravan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head /</a:t>
            </a:r>
            <a:r>
              <a:rPr lang="en-GB" dirty="0" err="1" smtClean="0">
                <a:solidFill>
                  <a:srgbClr val="FF0000"/>
                </a:solidFill>
              </a:rPr>
              <a:t>hɛd</a:t>
            </a:r>
            <a:r>
              <a:rPr lang="en-GB" dirty="0" smtClean="0">
                <a:solidFill>
                  <a:srgbClr val="FF0000"/>
                </a:solidFill>
              </a:rPr>
              <a:t>/ </a:t>
            </a:r>
            <a:r>
              <a:rPr lang="en-GB" dirty="0" err="1" smtClean="0">
                <a:solidFill>
                  <a:srgbClr val="FF0000"/>
                </a:solidFill>
              </a:rPr>
              <a:t>poglavar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h</a:t>
            </a:r>
            <a:r>
              <a:rPr lang="en-GB" dirty="0" smtClean="0">
                <a:solidFill>
                  <a:srgbClr val="FF0000"/>
                </a:solidFill>
              </a:rPr>
              <a:t>ereditary /</a:t>
            </a:r>
            <a:r>
              <a:rPr lang="en-GB" dirty="0" err="1" smtClean="0">
                <a:solidFill>
                  <a:srgbClr val="FF0000"/>
                </a:solidFill>
              </a:rPr>
              <a:t>hɪˈrɛdɪtəri</a:t>
            </a:r>
            <a:r>
              <a:rPr lang="en-GB" dirty="0" smtClean="0">
                <a:solidFill>
                  <a:srgbClr val="FF0000"/>
                </a:solidFill>
              </a:rPr>
              <a:t>/ </a:t>
            </a:r>
            <a:r>
              <a:rPr lang="en-GB" dirty="0" err="1" smtClean="0">
                <a:solidFill>
                  <a:srgbClr val="FF0000"/>
                </a:solidFill>
              </a:rPr>
              <a:t>nasljedan</a:t>
            </a:r>
            <a:endParaRPr lang="hr-HR" dirty="0" smtClean="0">
              <a:solidFill>
                <a:srgbClr val="FF0000"/>
              </a:solidFill>
            </a:endParaRPr>
          </a:p>
          <a:p>
            <a:endParaRPr lang="hr-HR" dirty="0">
              <a:solidFill>
                <a:srgbClr val="FF0000"/>
              </a:solidFill>
            </a:endParaRPr>
          </a:p>
          <a:p>
            <a:r>
              <a:rPr lang="en-GB" dirty="0" smtClean="0"/>
              <a:t>workbook: exercise 1 a, p. 47</a:t>
            </a:r>
          </a:p>
          <a:p>
            <a:pPr marL="0" indent="0">
              <a:buNone/>
            </a:pPr>
            <a:r>
              <a:rPr lang="en-GB" dirty="0" smtClean="0"/>
              <a:t>                       exercise 1 b, p. 47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482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92364"/>
            <a:ext cx="10515600" cy="65578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Book, p.40, exercise 2: </a:t>
            </a:r>
            <a:endParaRPr lang="en-GB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748146"/>
            <a:ext cx="2611582" cy="59112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b="1" dirty="0" smtClean="0"/>
              <a:t> </a:t>
            </a:r>
            <a:r>
              <a:rPr lang="en-GB" b="1" dirty="0" smtClean="0"/>
              <a:t>Vocabulary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US" dirty="0" smtClean="0"/>
              <a:t>trade </a:t>
            </a:r>
            <a:endParaRPr lang="hr-HR" dirty="0" smtClean="0"/>
          </a:p>
          <a:p>
            <a:pPr marL="0" indent="0">
              <a:buNone/>
            </a:pPr>
            <a:r>
              <a:rPr lang="en-US" dirty="0" smtClean="0"/>
              <a:t>raw materials </a:t>
            </a:r>
            <a:endParaRPr lang="hr-HR" dirty="0" smtClean="0"/>
          </a:p>
          <a:p>
            <a:pPr marL="0" indent="0">
              <a:buNone/>
            </a:pPr>
            <a:r>
              <a:rPr lang="en-US" dirty="0" smtClean="0"/>
              <a:t>influence</a:t>
            </a:r>
            <a:endParaRPr lang="hr-HR" dirty="0" smtClean="0"/>
          </a:p>
          <a:p>
            <a:pPr marL="0" indent="0">
              <a:buNone/>
            </a:pPr>
            <a:r>
              <a:rPr lang="en-US" dirty="0" smtClean="0"/>
              <a:t>indigenous </a:t>
            </a:r>
            <a:endParaRPr lang="hr-HR" dirty="0" smtClean="0"/>
          </a:p>
          <a:p>
            <a:pPr marL="0" indent="0">
              <a:buNone/>
            </a:pPr>
            <a:r>
              <a:rPr lang="en-US" dirty="0" err="1" smtClean="0"/>
              <a:t>colonise</a:t>
            </a:r>
            <a:r>
              <a:rPr lang="en-US" dirty="0" smtClean="0"/>
              <a:t> </a:t>
            </a:r>
            <a:endParaRPr lang="hr-HR" dirty="0" smtClean="0"/>
          </a:p>
          <a:p>
            <a:pPr marL="0" indent="0">
              <a:buNone/>
            </a:pPr>
            <a:r>
              <a:rPr lang="en-US" dirty="0" smtClean="0"/>
              <a:t>reign</a:t>
            </a:r>
            <a:endParaRPr lang="hr-HR" dirty="0" smtClean="0"/>
          </a:p>
          <a:p>
            <a:pPr marL="0" indent="0">
              <a:buNone/>
            </a:pPr>
            <a:r>
              <a:rPr lang="en-US" dirty="0" smtClean="0"/>
              <a:t>legacy</a:t>
            </a:r>
            <a:endParaRPr lang="hr-HR" dirty="0" smtClean="0"/>
          </a:p>
          <a:p>
            <a:pPr marL="0" indent="0">
              <a:buNone/>
            </a:pPr>
            <a:r>
              <a:rPr lang="en-US" dirty="0" smtClean="0"/>
              <a:t>illiterate</a:t>
            </a:r>
            <a:endParaRPr lang="hr-HR" dirty="0" smtClean="0"/>
          </a:p>
          <a:p>
            <a:pPr marL="0" indent="0">
              <a:buNone/>
            </a:pPr>
            <a:r>
              <a:rPr lang="en-US" dirty="0" smtClean="0"/>
              <a:t>enrich </a:t>
            </a:r>
            <a:endParaRPr lang="hr-HR" dirty="0" smtClean="0"/>
          </a:p>
          <a:p>
            <a:pPr marL="0" indent="0">
              <a:buNone/>
            </a:pPr>
            <a:r>
              <a:rPr lang="en-US" dirty="0" smtClean="0"/>
              <a:t>fall apart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3722256" y="748146"/>
            <a:ext cx="7749308" cy="5911272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endParaRPr lang="hr-HR" dirty="0" smtClean="0"/>
          </a:p>
          <a:p>
            <a:pPr>
              <a:buFontTx/>
              <a:buChar char="-"/>
            </a:pPr>
            <a:r>
              <a:rPr lang="en-GB" dirty="0" smtClean="0"/>
              <a:t>the action of buying and selling goods</a:t>
            </a:r>
          </a:p>
          <a:p>
            <a:pPr>
              <a:buFontTx/>
              <a:buChar char="-"/>
            </a:pPr>
            <a:r>
              <a:rPr lang="en-GB" dirty="0" smtClean="0"/>
              <a:t>basic materials before they have been processed </a:t>
            </a:r>
          </a:p>
          <a:p>
            <a:pPr>
              <a:buFontTx/>
              <a:buChar char="-"/>
            </a:pPr>
            <a:r>
              <a:rPr lang="en-GB" dirty="0" smtClean="0"/>
              <a:t>to affect or change something or someone</a:t>
            </a:r>
          </a:p>
          <a:p>
            <a:pPr>
              <a:buFontTx/>
              <a:buChar char="-"/>
            </a:pPr>
            <a:r>
              <a:rPr lang="en-GB" dirty="0" smtClean="0"/>
              <a:t>the first inhabitants; people who originally lived in  place</a:t>
            </a:r>
          </a:p>
          <a:p>
            <a:pPr>
              <a:buFontTx/>
              <a:buChar char="-"/>
            </a:pPr>
            <a:r>
              <a:rPr lang="en-GB" dirty="0" smtClean="0"/>
              <a:t>to send people to live  in another country and to govern it</a:t>
            </a:r>
          </a:p>
          <a:p>
            <a:pPr>
              <a:buFontTx/>
              <a:buChar char="-"/>
            </a:pPr>
            <a:r>
              <a:rPr lang="en-GB" dirty="0" smtClean="0"/>
              <a:t>to be the queen or  king of a country</a:t>
            </a:r>
          </a:p>
          <a:p>
            <a:pPr>
              <a:buFontTx/>
              <a:buChar char="-"/>
            </a:pPr>
            <a:r>
              <a:rPr lang="en-GB" dirty="0" smtClean="0"/>
              <a:t>property you receive (inherit) when somebody dies</a:t>
            </a:r>
          </a:p>
          <a:p>
            <a:pPr>
              <a:buFontTx/>
              <a:buChar char="-"/>
            </a:pPr>
            <a:r>
              <a:rPr lang="en-GB" dirty="0" smtClean="0"/>
              <a:t>unable to read and write</a:t>
            </a:r>
          </a:p>
          <a:p>
            <a:pPr>
              <a:buFontTx/>
              <a:buChar char="-"/>
            </a:pPr>
            <a:r>
              <a:rPr lang="en-GB" dirty="0" smtClean="0"/>
              <a:t>to make someone richer</a:t>
            </a:r>
          </a:p>
          <a:p>
            <a:pPr>
              <a:buFontTx/>
              <a:buChar char="-"/>
            </a:pPr>
            <a:r>
              <a:rPr lang="en-GB" dirty="0" smtClean="0"/>
              <a:t>to break into pieces</a:t>
            </a:r>
            <a:endParaRPr lang="hr-HR" dirty="0" smtClean="0"/>
          </a:p>
          <a:p>
            <a:pPr>
              <a:buFontTx/>
              <a:buChar char="-"/>
            </a:pPr>
            <a:endParaRPr lang="hr-HR" dirty="0" smtClean="0"/>
          </a:p>
          <a:p>
            <a:pPr marL="0" indent="0">
              <a:buNone/>
            </a:pPr>
            <a:r>
              <a:rPr lang="hr-HR" dirty="0" err="1" smtClean="0"/>
              <a:t>Exercise</a:t>
            </a:r>
            <a:r>
              <a:rPr lang="hr-HR" dirty="0"/>
              <a:t>: </a:t>
            </a:r>
            <a:r>
              <a:rPr lang="hr-HR" dirty="0">
                <a:hlinkClick r:id="rId2"/>
              </a:rPr>
              <a:t>https://</a:t>
            </a:r>
            <a:r>
              <a:rPr lang="hr-HR" dirty="0" smtClean="0">
                <a:hlinkClick r:id="rId2"/>
              </a:rPr>
              <a:t>wordwall.net/play/27516/217/690</a:t>
            </a:r>
            <a:r>
              <a:rPr lang="hr-HR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082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279</Words>
  <Application>Microsoft Office PowerPoint</Application>
  <PresentationFormat>Široki zaslon</PresentationFormat>
  <Paragraphs>74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sustava Office</vt:lpstr>
      <vt:lpstr>The UK and the British Empire</vt:lpstr>
      <vt:lpstr>The United Kingdom – a monarchy </vt:lpstr>
      <vt:lpstr>Great Britain – an island</vt:lpstr>
      <vt:lpstr>The British Empire</vt:lpstr>
      <vt:lpstr>The Commonwealth</vt:lpstr>
      <vt:lpstr>Book, p.40, exercise 2: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UK and the British Empire</dc:title>
  <dc:creator>Nina Čalić</dc:creator>
  <cp:lastModifiedBy>Nina Čalić</cp:lastModifiedBy>
  <cp:revision>24</cp:revision>
  <dcterms:created xsi:type="dcterms:W3CDTF">2022-01-15T07:33:05Z</dcterms:created>
  <dcterms:modified xsi:type="dcterms:W3CDTF">2022-01-15T11:26:04Z</dcterms:modified>
</cp:coreProperties>
</file>