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0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48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04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02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9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09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4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7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3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3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0593D-E79F-4EEE-A4AA-94CB6AAA8343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AC545-845A-49B2-9A05-797CD6B4A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3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498765"/>
            <a:ext cx="9144000" cy="1209962"/>
          </a:xfrm>
        </p:spPr>
        <p:txBody>
          <a:bodyPr/>
          <a:lstStyle/>
          <a:p>
            <a:r>
              <a:rPr lang="en-GB" b="1" dirty="0" smtClean="0"/>
              <a:t>The speckled band</a:t>
            </a:r>
            <a:endParaRPr lang="en-GB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577" y="1865745"/>
            <a:ext cx="6089868" cy="419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74040" y="244764"/>
            <a:ext cx="5751945" cy="6465454"/>
          </a:xfrm>
        </p:spPr>
        <p:txBody>
          <a:bodyPr>
            <a:normAutofit lnSpcReduction="1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Who is this?</a:t>
            </a:r>
          </a:p>
          <a:p>
            <a:pPr marL="0" indent="0">
              <a:buNone/>
            </a:pPr>
            <a:r>
              <a:rPr lang="en-GB" dirty="0" smtClean="0"/>
              <a:t>2 Where does he live?</a:t>
            </a:r>
          </a:p>
          <a:p>
            <a:pPr marL="0" indent="0">
              <a:buNone/>
            </a:pPr>
            <a:r>
              <a:rPr lang="hr-HR" dirty="0"/>
              <a:t>3</a:t>
            </a:r>
            <a:r>
              <a:rPr lang="en-GB" dirty="0" smtClean="0"/>
              <a:t> Who does he live with?</a:t>
            </a:r>
          </a:p>
          <a:p>
            <a:pPr marL="0" indent="0">
              <a:buNone/>
            </a:pPr>
            <a:r>
              <a:rPr lang="hr-HR" dirty="0"/>
              <a:t>4</a:t>
            </a:r>
            <a:r>
              <a:rPr lang="en-GB" dirty="0" smtClean="0"/>
              <a:t> What is he like?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5</a:t>
            </a:r>
            <a:r>
              <a:rPr lang="en-GB" dirty="0" smtClean="0"/>
              <a:t> What objects are characteristic of Sherlock Holmes?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6 Who does Holmes often help solve difficult  cases?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199" y="295564"/>
            <a:ext cx="5844309" cy="63638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Sherlock Holmes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en-GB" dirty="0" smtClean="0"/>
              <a:t> a fictional detective created by Sir Arthur Conan Doyle.</a:t>
            </a:r>
          </a:p>
          <a:p>
            <a:pPr marL="0" indent="0">
              <a:buNone/>
            </a:pPr>
            <a:r>
              <a:rPr lang="en-GB" dirty="0" smtClean="0"/>
              <a:t>2 He lives in London, at 221B Baker Street. 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3 He lives with Dr Watson, who helps him solve the most difficult cases and Mrs Hudson, their housekeeper.</a:t>
            </a:r>
          </a:p>
          <a:p>
            <a:pPr marL="0" indent="0">
              <a:buNone/>
            </a:pPr>
            <a:r>
              <a:rPr lang="en-GB" dirty="0" smtClean="0"/>
              <a:t>4 He is extremely intelligent and has  sharp observation skills.</a:t>
            </a:r>
          </a:p>
          <a:p>
            <a:pPr marL="0" indent="0">
              <a:buNone/>
            </a:pPr>
            <a:r>
              <a:rPr lang="en-GB" dirty="0" smtClean="0"/>
              <a:t>5 A pipe, a magnifying glass and a chequered cap.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6 </a:t>
            </a:r>
            <a:r>
              <a:rPr lang="en-GB" dirty="0" smtClean="0"/>
              <a:t>He often helps Scotland Yard,  the London police.</a:t>
            </a:r>
            <a:endParaRPr lang="en-GB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8" y="0"/>
            <a:ext cx="3333444" cy="209665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74" y="5717598"/>
            <a:ext cx="1005712" cy="94182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271" y="5706918"/>
            <a:ext cx="1445364" cy="95250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977" y="5342876"/>
            <a:ext cx="1367342" cy="1367342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68" y="244764"/>
            <a:ext cx="2615457" cy="183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0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7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Book, page 37 - answers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80655"/>
            <a:ext cx="10515600" cy="5504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 </a:t>
            </a:r>
            <a:r>
              <a:rPr lang="en-GB" dirty="0" smtClean="0"/>
              <a:t>Helen Stoner visited Sherlock Holmes.</a:t>
            </a:r>
          </a:p>
          <a:p>
            <a:pPr marL="0" indent="0">
              <a:buNone/>
            </a:pPr>
            <a:r>
              <a:rPr lang="en-GB" dirty="0" smtClean="0"/>
              <a:t>2 She was afraid she would die soon. </a:t>
            </a:r>
          </a:p>
          <a:p>
            <a:pPr marL="0" indent="0">
              <a:buNone/>
            </a:pPr>
            <a:r>
              <a:rPr lang="en-GB" dirty="0" smtClean="0"/>
              <a:t>3 She and her sister would inherit a fortune if they got married. Her sister died before her wedding and she was getting married soon. </a:t>
            </a:r>
          </a:p>
          <a:p>
            <a:pPr marL="0" indent="0">
              <a:buNone/>
            </a:pPr>
            <a:r>
              <a:rPr lang="en-GB" dirty="0" smtClean="0"/>
              <a:t>4 She was afraid of her stepfather. </a:t>
            </a:r>
          </a:p>
          <a:p>
            <a:pPr marL="0" indent="0">
              <a:buNone/>
            </a:pPr>
            <a:r>
              <a:rPr lang="en-GB" dirty="0" smtClean="0"/>
              <a:t>5 Julia was afraid of a strange noise in her room. </a:t>
            </a:r>
          </a:p>
          <a:p>
            <a:pPr marL="0" indent="0">
              <a:buNone/>
            </a:pPr>
            <a:r>
              <a:rPr lang="en-GB" dirty="0" smtClean="0"/>
              <a:t>6. The police arrested nobody.  </a:t>
            </a:r>
          </a:p>
          <a:p>
            <a:pPr marL="0" indent="0">
              <a:buNone/>
            </a:pPr>
            <a:r>
              <a:rPr lang="en-GB" dirty="0" smtClean="0"/>
              <a:t>7 A monkey and a wild cat lived on Dr </a:t>
            </a:r>
            <a:r>
              <a:rPr lang="en-GB" dirty="0" err="1" smtClean="0"/>
              <a:t>Roylott’s</a:t>
            </a:r>
            <a:r>
              <a:rPr lang="en-GB" dirty="0" smtClean="0"/>
              <a:t> property. </a:t>
            </a:r>
          </a:p>
          <a:p>
            <a:pPr marL="0" indent="0">
              <a:buNone/>
            </a:pPr>
            <a:r>
              <a:rPr lang="en-GB" dirty="0" smtClean="0"/>
              <a:t>8 A strange hole in the wall which led to the stepfather’s room, a metal box and a bowl with some milk in 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1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38546"/>
            <a:ext cx="10515600" cy="48952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Vocabulary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21673" y="628074"/>
            <a:ext cx="5798127" cy="604058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endParaRPr lang="en-GB" dirty="0" smtClean="0"/>
          </a:p>
          <a:p>
            <a:r>
              <a:rPr lang="en-GB" dirty="0" smtClean="0"/>
              <a:t>stepfather</a:t>
            </a:r>
          </a:p>
          <a:p>
            <a:r>
              <a:rPr lang="en-GB" dirty="0" smtClean="0"/>
              <a:t>housekeeper</a:t>
            </a:r>
          </a:p>
          <a:p>
            <a:r>
              <a:rPr lang="en-GB" dirty="0" smtClean="0"/>
              <a:t>fortune</a:t>
            </a:r>
          </a:p>
          <a:p>
            <a:r>
              <a:rPr lang="en-GB" dirty="0" smtClean="0"/>
              <a:t>vagabond</a:t>
            </a:r>
          </a:p>
          <a:p>
            <a:r>
              <a:rPr lang="en-GB" dirty="0" smtClean="0"/>
              <a:t>venomous </a:t>
            </a:r>
          </a:p>
          <a:p>
            <a:r>
              <a:rPr lang="en-GB" dirty="0" smtClean="0"/>
              <a:t>culprit</a:t>
            </a:r>
          </a:p>
          <a:p>
            <a:r>
              <a:rPr lang="en-GB" dirty="0" smtClean="0"/>
              <a:t>evidence </a:t>
            </a:r>
          </a:p>
          <a:p>
            <a:r>
              <a:rPr lang="en-GB" dirty="0" smtClean="0"/>
              <a:t>terrifying </a:t>
            </a:r>
          </a:p>
          <a:p>
            <a:r>
              <a:rPr lang="en-GB" dirty="0" smtClean="0"/>
              <a:t>whistle</a:t>
            </a:r>
          </a:p>
          <a:p>
            <a:r>
              <a:rPr lang="en-GB" dirty="0" smtClean="0"/>
              <a:t>suspect</a:t>
            </a:r>
          </a:p>
          <a:p>
            <a:r>
              <a:rPr lang="en-GB" dirty="0" smtClean="0"/>
              <a:t>witness</a:t>
            </a:r>
          </a:p>
          <a:p>
            <a:r>
              <a:rPr lang="en-GB" dirty="0" smtClean="0"/>
              <a:t>weapon</a:t>
            </a:r>
          </a:p>
          <a:p>
            <a:r>
              <a:rPr lang="en-GB" dirty="0" smtClean="0"/>
              <a:t>suspicious 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5999" y="628074"/>
            <a:ext cx="5874327" cy="6040581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r>
              <a:rPr lang="en-GB" dirty="0" smtClean="0"/>
              <a:t>your </a:t>
            </a:r>
            <a:r>
              <a:rPr lang="en-GB" dirty="0"/>
              <a:t>mother’s husband who is not your birth father</a:t>
            </a:r>
          </a:p>
          <a:p>
            <a:r>
              <a:rPr lang="en-GB" dirty="0"/>
              <a:t>a person who takes care of someone’s home</a:t>
            </a:r>
          </a:p>
          <a:p>
            <a:r>
              <a:rPr lang="en-GB" dirty="0"/>
              <a:t>a large amount of money</a:t>
            </a:r>
          </a:p>
          <a:p>
            <a:r>
              <a:rPr lang="en-GB" dirty="0"/>
              <a:t>a person without a permanent home so he wanders from town to town</a:t>
            </a:r>
          </a:p>
          <a:p>
            <a:r>
              <a:rPr lang="en-GB" dirty="0"/>
              <a:t>poisonous </a:t>
            </a:r>
            <a:endParaRPr lang="hr-HR" dirty="0" smtClean="0"/>
          </a:p>
          <a:p>
            <a:r>
              <a:rPr lang="en-GB" dirty="0"/>
              <a:t>a person who has committed a crime, a </a:t>
            </a:r>
            <a:r>
              <a:rPr lang="en-GB" dirty="0" smtClean="0"/>
              <a:t>criminal</a:t>
            </a:r>
            <a:endParaRPr lang="hr-HR" dirty="0" smtClean="0"/>
          </a:p>
          <a:p>
            <a:r>
              <a:rPr lang="en-GB" dirty="0"/>
              <a:t>a proof </a:t>
            </a:r>
          </a:p>
          <a:p>
            <a:r>
              <a:rPr lang="en-GB" dirty="0"/>
              <a:t>very scary </a:t>
            </a:r>
          </a:p>
          <a:p>
            <a:r>
              <a:rPr lang="en-GB" dirty="0"/>
              <a:t>a high-pitched sound  that you make when calling a </a:t>
            </a:r>
            <a:r>
              <a:rPr lang="en-GB" dirty="0" smtClean="0"/>
              <a:t>dog</a:t>
            </a:r>
            <a:endParaRPr lang="hr-HR" dirty="0" smtClean="0"/>
          </a:p>
          <a:p>
            <a:r>
              <a:rPr lang="en-GB" dirty="0" smtClean="0"/>
              <a:t>a person believed to have committed a crime</a:t>
            </a:r>
          </a:p>
          <a:p>
            <a:r>
              <a:rPr lang="en-GB" dirty="0" smtClean="0"/>
              <a:t> a person who sees a crime or an accident</a:t>
            </a:r>
          </a:p>
          <a:p>
            <a:r>
              <a:rPr lang="en-GB" dirty="0" smtClean="0"/>
              <a:t>any object used in fighting or war</a:t>
            </a:r>
          </a:p>
          <a:p>
            <a:r>
              <a:rPr lang="en-GB" dirty="0" smtClean="0"/>
              <a:t>making you feel that something is illegal or wrong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35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10800000" flipV="1">
            <a:off x="838200" y="304799"/>
            <a:ext cx="10515600" cy="628073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speckled band, by A. C. Doyle</a:t>
            </a:r>
            <a:endParaRPr lang="en-GB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213663"/>
              </p:ext>
            </p:extLst>
          </p:nvPr>
        </p:nvGraphicFramePr>
        <p:xfrm>
          <a:off x="184728" y="932872"/>
          <a:ext cx="11711708" cy="5818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8086">
                  <a:extLst>
                    <a:ext uri="{9D8B030D-6E8A-4147-A177-3AD203B41FA5}">
                      <a16:colId xmlns:a16="http://schemas.microsoft.com/office/drawing/2014/main" val="341557071"/>
                    </a:ext>
                  </a:extLst>
                </a:gridCol>
                <a:gridCol w="8643622">
                  <a:extLst>
                    <a:ext uri="{9D8B030D-6E8A-4147-A177-3AD203B41FA5}">
                      <a16:colId xmlns:a16="http://schemas.microsoft.com/office/drawing/2014/main" val="3748605335"/>
                    </a:ext>
                  </a:extLst>
                </a:gridCol>
              </a:tblGrid>
              <a:tr h="1429789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Sherlock</a:t>
                      </a:r>
                      <a:r>
                        <a:rPr lang="hr-HR" sz="2000" baseline="0" dirty="0" smtClean="0"/>
                        <a:t> Holmes</a:t>
                      </a:r>
                    </a:p>
                    <a:p>
                      <a:endParaRPr lang="hr-HR" sz="2000" baseline="0" dirty="0" smtClean="0"/>
                    </a:p>
                    <a:p>
                      <a:endParaRPr lang="hr-HR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000" noProof="0" dirty="0" smtClean="0"/>
                        <a:t>a famous fictional detective</a:t>
                      </a:r>
                      <a:r>
                        <a:rPr lang="hr-HR" sz="2000" noProof="0" dirty="0" smtClean="0"/>
                        <a:t>                    </a:t>
                      </a:r>
                      <a:r>
                        <a:rPr lang="en-GB" sz="2000" noProof="0" dirty="0" smtClean="0"/>
                        <a:t>- Dr Watson and Mrs Hudson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000" noProof="0" dirty="0" smtClean="0"/>
                        <a:t>A. C. Doyle                                  </a:t>
                      </a:r>
                      <a:r>
                        <a:rPr lang="hr-HR" sz="2000" noProof="0" dirty="0" smtClean="0"/>
                        <a:t>                 </a:t>
                      </a:r>
                      <a:r>
                        <a:rPr lang="en-GB" sz="2000" noProof="0" dirty="0" smtClean="0"/>
                        <a:t>-</a:t>
                      </a:r>
                      <a:r>
                        <a:rPr lang="en-GB" sz="2000" baseline="0" noProof="0" dirty="0" smtClean="0"/>
                        <a:t> intelligent, sharp observation skills</a:t>
                      </a:r>
                      <a:endParaRPr lang="en-GB" sz="2000" noProof="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000" noProof="0" dirty="0" smtClean="0"/>
                        <a:t>at 221B Baker Street</a:t>
                      </a:r>
                      <a:r>
                        <a:rPr lang="hr-HR" sz="2000" noProof="0" dirty="0" smtClean="0"/>
                        <a:t>,</a:t>
                      </a:r>
                      <a:r>
                        <a:rPr lang="hr-HR" sz="2000" baseline="0" noProof="0" dirty="0" smtClean="0"/>
                        <a:t> </a:t>
                      </a:r>
                      <a:r>
                        <a:rPr lang="hr-HR" sz="2000" baseline="0" noProof="0" dirty="0" err="1" smtClean="0"/>
                        <a:t>in</a:t>
                      </a:r>
                      <a:r>
                        <a:rPr lang="hr-HR" sz="2000" baseline="0" noProof="0" dirty="0" smtClean="0"/>
                        <a:t> London</a:t>
                      </a:r>
                      <a:r>
                        <a:rPr lang="en-GB" sz="2000" noProof="0" dirty="0" smtClean="0"/>
                        <a:t>             - a pipe,</a:t>
                      </a:r>
                      <a:r>
                        <a:rPr lang="en-GB" sz="2000" baseline="0" noProof="0" dirty="0" smtClean="0"/>
                        <a:t> a magnifying glass and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000" baseline="0" noProof="0" dirty="0" smtClean="0"/>
                        <a:t>                                                               </a:t>
                      </a:r>
                      <a:r>
                        <a:rPr lang="hr-HR" sz="2000" baseline="0" noProof="0" dirty="0" smtClean="0"/>
                        <a:t>                a </a:t>
                      </a:r>
                      <a:r>
                        <a:rPr lang="en-GB" sz="2000" baseline="0" noProof="0" dirty="0" smtClean="0"/>
                        <a:t>chequered cap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77926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Victim</a:t>
                      </a:r>
                    </a:p>
                    <a:p>
                      <a:endParaRPr lang="en-GB" sz="20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noProof="0" dirty="0" smtClean="0"/>
                    </a:p>
                    <a:p>
                      <a:r>
                        <a:rPr lang="en-GB" sz="2000" noProof="0" dirty="0" smtClean="0"/>
                        <a:t>Julia</a:t>
                      </a:r>
                      <a:r>
                        <a:rPr lang="en-GB" sz="2000" baseline="0" noProof="0" dirty="0" smtClean="0"/>
                        <a:t> Stoner, Helen’s sister</a:t>
                      </a:r>
                      <a:endParaRPr lang="en-GB" sz="2000" noProof="0" dirty="0" smtClean="0"/>
                    </a:p>
                    <a:p>
                      <a:endParaRPr lang="en-GB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877496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Killer</a:t>
                      </a:r>
                    </a:p>
                    <a:p>
                      <a:endParaRPr lang="en-GB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noProof="0" dirty="0" smtClean="0"/>
                    </a:p>
                    <a:p>
                      <a:r>
                        <a:rPr lang="en-GB" sz="2000" noProof="0" dirty="0" err="1" smtClean="0"/>
                        <a:t>Dr.</a:t>
                      </a:r>
                      <a:r>
                        <a:rPr lang="en-GB" sz="2000" noProof="0" dirty="0" smtClean="0"/>
                        <a:t> </a:t>
                      </a:r>
                      <a:r>
                        <a:rPr lang="en-GB" sz="2000" noProof="0" dirty="0" err="1" smtClean="0"/>
                        <a:t>Grimesby</a:t>
                      </a:r>
                      <a:r>
                        <a:rPr lang="en-GB" sz="2000" noProof="0" dirty="0" smtClean="0"/>
                        <a:t> </a:t>
                      </a:r>
                      <a:r>
                        <a:rPr lang="en-GB" sz="2000" noProof="0" dirty="0" err="1" smtClean="0"/>
                        <a:t>Roylott</a:t>
                      </a:r>
                      <a:endParaRPr lang="en-GB" sz="2000" noProof="0" dirty="0" smtClean="0"/>
                    </a:p>
                    <a:p>
                      <a:endParaRPr lang="en-GB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291814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Motive</a:t>
                      </a:r>
                    </a:p>
                    <a:p>
                      <a:endParaRPr lang="en-GB" sz="2000" noProof="0" dirty="0" smtClean="0"/>
                    </a:p>
                    <a:p>
                      <a:endParaRPr lang="en-GB" sz="20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 money his late wife left to her daughters in her will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953294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How was the victim killed?</a:t>
                      </a:r>
                    </a:p>
                    <a:p>
                      <a:endParaRPr lang="en-GB" sz="20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by a venomous snake’s bite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7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7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374</Words>
  <Application>Microsoft Office PowerPoint</Application>
  <PresentationFormat>Široki zaslon</PresentationFormat>
  <Paragraphs>72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The speckled band</vt:lpstr>
      <vt:lpstr>PowerPoint prezentacija</vt:lpstr>
      <vt:lpstr>Book, page 37 - answers</vt:lpstr>
      <vt:lpstr>Vocabulary</vt:lpstr>
      <vt:lpstr>The speckled band, by A. C. Doyle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speckled band</dc:title>
  <dc:creator>Nina Čalić</dc:creator>
  <cp:lastModifiedBy>Nina Čalić</cp:lastModifiedBy>
  <cp:revision>28</cp:revision>
  <dcterms:created xsi:type="dcterms:W3CDTF">2021-11-27T11:54:36Z</dcterms:created>
  <dcterms:modified xsi:type="dcterms:W3CDTF">2021-12-06T15:07:42Z</dcterms:modified>
</cp:coreProperties>
</file>