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englishteens.britishcouncil.org/grammar/beginner-grammar/past-simple-regular-verbs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77724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Past Simple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589213" y="3403159"/>
            <a:ext cx="8915399" cy="683811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TO BE  and regular verbs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2128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4" y="146957"/>
            <a:ext cx="8911687" cy="832757"/>
          </a:xfrm>
        </p:spPr>
        <p:txBody>
          <a:bodyPr>
            <a:normAutofit/>
          </a:bodyPr>
          <a:lstStyle/>
          <a:p>
            <a:r>
              <a:rPr lang="hr-HR" dirty="0" smtClean="0"/>
              <a:t>Past </a:t>
            </a:r>
            <a:r>
              <a:rPr lang="hr-HR" dirty="0" err="1" smtClean="0"/>
              <a:t>Simple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TO BE</a:t>
            </a:r>
            <a:endParaRPr lang="en-GB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27754643"/>
              </p:ext>
            </p:extLst>
          </p:nvPr>
        </p:nvGraphicFramePr>
        <p:xfrm>
          <a:off x="243155" y="1735869"/>
          <a:ext cx="5959412" cy="3547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0598">
                  <a:extLst>
                    <a:ext uri="{9D8B030D-6E8A-4147-A177-3AD203B41FA5}">
                      <a16:colId xmlns:a16="http://schemas.microsoft.com/office/drawing/2014/main" val="1201005510"/>
                    </a:ext>
                  </a:extLst>
                </a:gridCol>
                <a:gridCol w="1845605">
                  <a:extLst>
                    <a:ext uri="{9D8B030D-6E8A-4147-A177-3AD203B41FA5}">
                      <a16:colId xmlns:a16="http://schemas.microsoft.com/office/drawing/2014/main" val="2851757617"/>
                    </a:ext>
                  </a:extLst>
                </a:gridCol>
                <a:gridCol w="2273209">
                  <a:extLst>
                    <a:ext uri="{9D8B030D-6E8A-4147-A177-3AD203B41FA5}">
                      <a16:colId xmlns:a16="http://schemas.microsoft.com/office/drawing/2014/main" val="243619131"/>
                    </a:ext>
                  </a:extLst>
                </a:gridCol>
              </a:tblGrid>
              <a:tr h="3781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POSITIVE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NEGATIVE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INTERROGATIVE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0500281"/>
                  </a:ext>
                </a:extLst>
              </a:tr>
              <a:tr h="3169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 was</a:t>
                      </a:r>
                      <a:endParaRPr lang="hr-HR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You were</a:t>
                      </a:r>
                      <a:endParaRPr lang="hr-HR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He was</a:t>
                      </a:r>
                      <a:endParaRPr lang="hr-HR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She was</a:t>
                      </a:r>
                      <a:endParaRPr lang="hr-HR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It was</a:t>
                      </a:r>
                      <a:endParaRPr lang="hr-HR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We were</a:t>
                      </a:r>
                      <a:endParaRPr lang="hr-HR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You were </a:t>
                      </a:r>
                      <a:endParaRPr lang="hr-HR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They were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 wasn't 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You weren't 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He wasn't 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She wasn't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It wasn't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We weren't 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You weren't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They weren't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Was I?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Were you?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Was he?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Was she?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Was it?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Were we?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Were you?</a:t>
                      </a:r>
                      <a:endParaRPr lang="hr-HR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Were they?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6873702"/>
                  </a:ext>
                </a:extLst>
              </a:tr>
            </a:tbl>
          </a:graphicData>
        </a:graphic>
      </p:graphicFrame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310992" y="808263"/>
            <a:ext cx="5881007" cy="58946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I </a:t>
            </a:r>
            <a:r>
              <a:rPr lang="en-GB" dirty="0" smtClean="0">
                <a:solidFill>
                  <a:srgbClr val="C00000"/>
                </a:solidFill>
              </a:rPr>
              <a:t>WAS </a:t>
            </a:r>
            <a:r>
              <a:rPr lang="en-GB" dirty="0" smtClean="0">
                <a:solidFill>
                  <a:schemeClr val="tx1"/>
                </a:solidFill>
              </a:rPr>
              <a:t>at school yesterday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I </a:t>
            </a:r>
            <a:r>
              <a:rPr lang="en-GB" dirty="0" smtClean="0">
                <a:solidFill>
                  <a:srgbClr val="C00000"/>
                </a:solidFill>
              </a:rPr>
              <a:t>WASN’T</a:t>
            </a:r>
            <a:r>
              <a:rPr lang="en-GB" dirty="0" smtClean="0">
                <a:solidFill>
                  <a:schemeClr val="tx1"/>
                </a:solidFill>
              </a:rPr>
              <a:t> at the cinema yesterday.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WERE </a:t>
            </a:r>
            <a:r>
              <a:rPr lang="en-GB" dirty="0" smtClean="0">
                <a:solidFill>
                  <a:schemeClr val="tx1"/>
                </a:solidFill>
              </a:rPr>
              <a:t>you at the cinema yesterday?</a:t>
            </a:r>
          </a:p>
          <a:p>
            <a:pPr marL="0" indent="0">
              <a:buNone/>
            </a:pPr>
            <a:r>
              <a:rPr lang="en-GB" b="1" i="1" dirty="0" smtClean="0">
                <a:solidFill>
                  <a:schemeClr val="tx1"/>
                </a:solidFill>
              </a:rPr>
              <a:t>Turn the sentences into the Past Simple.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EXAMPLE: It </a:t>
            </a:r>
            <a:r>
              <a:rPr lang="en-GB" b="1" dirty="0" smtClean="0">
                <a:solidFill>
                  <a:srgbClr val="C00000"/>
                </a:solidFill>
              </a:rPr>
              <a:t>is </a:t>
            </a:r>
            <a:r>
              <a:rPr lang="en-GB" dirty="0" smtClean="0">
                <a:solidFill>
                  <a:schemeClr val="tx1"/>
                </a:solidFill>
              </a:rPr>
              <a:t>wet and rainy today.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                  It </a:t>
            </a:r>
            <a:r>
              <a:rPr lang="en-GB" b="1" dirty="0" smtClean="0">
                <a:solidFill>
                  <a:srgbClr val="C00000"/>
                </a:solidFill>
              </a:rPr>
              <a:t>was</a:t>
            </a:r>
            <a:r>
              <a:rPr lang="en-GB" dirty="0" smtClean="0">
                <a:solidFill>
                  <a:schemeClr val="tx1"/>
                </a:solidFill>
              </a:rPr>
              <a:t> wet and cold yesterday.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1) They are at home today.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They were at home yesterday.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2) I am not hungry this morning.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I was not (wasn’t) hungry yesterday morning.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3) Are you hungry now?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Were you hungry yesterday morning?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4) They are not late for school today.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They were not (weren’t) late for school yesterday.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5) Are your parents at work today?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Were your parents at work yesterday?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7035143" y="-670242"/>
            <a:ext cx="1922714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 Simple </a:t>
            </a: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hr-HR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</a:t>
            </a:r>
            <a:r>
              <a:rPr kumimoji="0" lang="hr-HR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kumimoji="0" lang="hr-HR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glagolsko vrijeme</a:t>
            </a:r>
            <a:endParaRPr kumimoji="0" lang="hr-HR" altLang="sr-Latn-R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be </a:t>
            </a: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hr-HR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biti</a:t>
            </a:r>
            <a:endParaRPr kumimoji="0" lang="hr-HR" altLang="sr-Latn-R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WAS, WERE</a:t>
            </a:r>
            <a:endParaRPr kumimoji="0" lang="hr-HR" altLang="sr-Latn-R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4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57350" y="139081"/>
            <a:ext cx="4523014" cy="759416"/>
          </a:xfrm>
        </p:spPr>
        <p:txBody>
          <a:bodyPr>
            <a:noAutofit/>
          </a:bodyPr>
          <a:lstStyle/>
          <a:p>
            <a:r>
              <a:rPr lang="en-GB" sz="2000" dirty="0" smtClean="0">
                <a:hlinkClick r:id="rId2"/>
              </a:rPr>
              <a:t>The Past Simple of regular verbs</a:t>
            </a:r>
            <a:br>
              <a:rPr lang="en-GB" sz="2000" dirty="0" smtClean="0">
                <a:hlinkClick r:id="rId2"/>
              </a:rPr>
            </a:br>
            <a:r>
              <a:rPr lang="en-GB" sz="2000" b="1" dirty="0" smtClean="0">
                <a:hlinkClick r:id="rId2"/>
              </a:rPr>
              <a:t>infinitive + </a:t>
            </a:r>
            <a:r>
              <a:rPr lang="en-GB" sz="2000" b="1" dirty="0" err="1" smtClean="0">
                <a:hlinkClick r:id="rId2"/>
              </a:rPr>
              <a:t>ed</a:t>
            </a:r>
            <a:endParaRPr lang="en-GB" sz="2000" b="1" dirty="0"/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5518681"/>
              </p:ext>
            </p:extLst>
          </p:nvPr>
        </p:nvGraphicFramePr>
        <p:xfrm>
          <a:off x="775608" y="1849982"/>
          <a:ext cx="5527223" cy="37384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8363">
                  <a:extLst>
                    <a:ext uri="{9D8B030D-6E8A-4147-A177-3AD203B41FA5}">
                      <a16:colId xmlns:a16="http://schemas.microsoft.com/office/drawing/2014/main" val="991480154"/>
                    </a:ext>
                  </a:extLst>
                </a:gridCol>
                <a:gridCol w="1926772">
                  <a:extLst>
                    <a:ext uri="{9D8B030D-6E8A-4147-A177-3AD203B41FA5}">
                      <a16:colId xmlns:a16="http://schemas.microsoft.com/office/drawing/2014/main" val="1271316063"/>
                    </a:ext>
                  </a:extLst>
                </a:gridCol>
                <a:gridCol w="1992088">
                  <a:extLst>
                    <a:ext uri="{9D8B030D-6E8A-4147-A177-3AD203B41FA5}">
                      <a16:colId xmlns:a16="http://schemas.microsoft.com/office/drawing/2014/main" val="1450467302"/>
                    </a:ext>
                  </a:extLst>
                </a:gridCol>
              </a:tblGrid>
              <a:tr h="683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POSITIVE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NEGATIVE</a:t>
                      </a:r>
                      <a:endParaRPr lang="hr-HR" sz="1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didn’t + infinitive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INTERROGATIVE</a:t>
                      </a:r>
                      <a:endParaRPr lang="hr-HR" sz="1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did + subject + infinitive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7233739"/>
                  </a:ext>
                </a:extLst>
              </a:tr>
              <a:tr h="2969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 worked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You worked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He worked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She worked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It worked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We worked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You worked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They worked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 didn’t </a:t>
                      </a:r>
                      <a:r>
                        <a:rPr lang="en-GB" sz="1600" u="sng" dirty="0">
                          <a:effectLst/>
                        </a:rPr>
                        <a:t>work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You didn’t work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He didn’t work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She didn’t work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It didn’t work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We didn’t work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You didn’t work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They didn’t work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I </a:t>
                      </a:r>
                      <a:r>
                        <a:rPr lang="en-GB" sz="1600" u="sng" dirty="0">
                          <a:effectLst/>
                        </a:rPr>
                        <a:t>work</a:t>
                      </a:r>
                      <a:r>
                        <a:rPr lang="en-GB" sz="1600" dirty="0">
                          <a:effectLst/>
                        </a:rPr>
                        <a:t>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you work?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he work?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she work?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it work?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we work?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you work?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they work?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7620846"/>
                  </a:ext>
                </a:extLst>
              </a:tr>
            </a:tbl>
          </a:graphicData>
        </a:graphic>
      </p:graphicFrame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647290" y="139081"/>
            <a:ext cx="5287618" cy="65479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1700" dirty="0" smtClean="0"/>
              <a:t>Tom played football yesterday.</a:t>
            </a:r>
          </a:p>
          <a:p>
            <a:pPr marL="0" indent="0">
              <a:buNone/>
            </a:pPr>
            <a:r>
              <a:rPr lang="en-GB" sz="1700" dirty="0" smtClean="0"/>
              <a:t>Tom didn’t play tennis yesterday. (-)</a:t>
            </a:r>
          </a:p>
          <a:p>
            <a:pPr marL="0" indent="0">
              <a:buNone/>
            </a:pPr>
            <a:r>
              <a:rPr lang="en-GB" sz="1700" dirty="0" smtClean="0"/>
              <a:t>Did Tom play football yesterday?</a:t>
            </a:r>
          </a:p>
          <a:p>
            <a:pPr marL="0" indent="0">
              <a:buNone/>
            </a:pPr>
            <a:r>
              <a:rPr lang="en-GB" sz="1700" b="1" i="1" dirty="0" smtClean="0"/>
              <a:t>Make negative sentences.</a:t>
            </a:r>
          </a:p>
          <a:p>
            <a:pPr marL="0" indent="0">
              <a:buNone/>
            </a:pPr>
            <a:r>
              <a:rPr lang="en-GB" sz="1700" b="1" i="1" dirty="0" smtClean="0"/>
              <a:t>EXAMPLE:</a:t>
            </a:r>
          </a:p>
          <a:p>
            <a:pPr marL="0" indent="0">
              <a:buNone/>
            </a:pPr>
            <a:r>
              <a:rPr lang="en-GB" sz="1700" dirty="0" smtClean="0"/>
              <a:t>They </a:t>
            </a:r>
            <a:r>
              <a:rPr lang="en-GB" sz="1700" b="1" dirty="0" smtClean="0"/>
              <a:t>watered</a:t>
            </a:r>
            <a:r>
              <a:rPr lang="en-GB" sz="1700" dirty="0" smtClean="0"/>
              <a:t> the plants last Monday.</a:t>
            </a:r>
          </a:p>
          <a:p>
            <a:pPr marL="0" indent="0">
              <a:buNone/>
            </a:pPr>
            <a:r>
              <a:rPr lang="en-GB" sz="1700" dirty="0" smtClean="0"/>
              <a:t>They </a:t>
            </a:r>
            <a:r>
              <a:rPr lang="en-GB" sz="1700" b="1" dirty="0" smtClean="0"/>
              <a:t>didn’t water </a:t>
            </a:r>
            <a:r>
              <a:rPr lang="en-GB" sz="1700" dirty="0" smtClean="0"/>
              <a:t>the plants last Tuesday.</a:t>
            </a:r>
          </a:p>
          <a:p>
            <a:pPr>
              <a:buAutoNum type="arabicParenR"/>
            </a:pPr>
            <a:r>
              <a:rPr lang="en-GB" sz="1700" dirty="0" smtClean="0"/>
              <a:t>She walked to school yesterday.</a:t>
            </a:r>
          </a:p>
          <a:p>
            <a:pPr marL="0" indent="0">
              <a:buNone/>
            </a:pPr>
            <a:r>
              <a:rPr lang="en-GB" sz="1700" dirty="0" smtClean="0"/>
              <a:t>She </a:t>
            </a:r>
            <a:r>
              <a:rPr lang="en-GB" sz="1700" b="1" dirty="0" smtClean="0"/>
              <a:t>didn’t walk </a:t>
            </a:r>
            <a:r>
              <a:rPr lang="en-GB" sz="1700" dirty="0" smtClean="0"/>
              <a:t>to school yesterday.</a:t>
            </a:r>
          </a:p>
          <a:p>
            <a:pPr marL="0" indent="0">
              <a:buNone/>
            </a:pPr>
            <a:r>
              <a:rPr lang="en-GB" sz="1700" dirty="0" smtClean="0"/>
              <a:t>2) I worked hard last week.</a:t>
            </a:r>
          </a:p>
          <a:p>
            <a:pPr marL="0" indent="0">
              <a:buNone/>
            </a:pPr>
            <a:r>
              <a:rPr lang="en-GB" sz="1700" dirty="0" smtClean="0"/>
              <a:t>I </a:t>
            </a:r>
            <a:r>
              <a:rPr lang="en-GB" sz="1700" b="1" dirty="0" smtClean="0"/>
              <a:t>didn’t work </a:t>
            </a:r>
            <a:r>
              <a:rPr lang="en-GB" sz="1700" dirty="0" smtClean="0"/>
              <a:t>hard last week.</a:t>
            </a:r>
          </a:p>
          <a:p>
            <a:pPr marL="0" indent="0">
              <a:buNone/>
            </a:pPr>
            <a:r>
              <a:rPr lang="en-GB" sz="1700" dirty="0" smtClean="0"/>
              <a:t>3) You surfed the Internet yesterday.</a:t>
            </a:r>
          </a:p>
          <a:p>
            <a:pPr marL="0" indent="0">
              <a:buNone/>
            </a:pPr>
            <a:r>
              <a:rPr lang="en-GB" sz="1700" dirty="0" smtClean="0"/>
              <a:t>You </a:t>
            </a:r>
            <a:r>
              <a:rPr lang="en-GB" sz="1700" b="1" dirty="0" smtClean="0"/>
              <a:t>didn’t surf </a:t>
            </a:r>
            <a:r>
              <a:rPr lang="en-GB" sz="1700" dirty="0" smtClean="0"/>
              <a:t>the Internet yesterday</a:t>
            </a:r>
          </a:p>
          <a:p>
            <a:pPr marL="0" indent="0">
              <a:buNone/>
            </a:pPr>
            <a:r>
              <a:rPr lang="en-GB" sz="1700" b="1" i="1" dirty="0" smtClean="0"/>
              <a:t>Make questions.</a:t>
            </a:r>
          </a:p>
          <a:p>
            <a:pPr marL="0" indent="0">
              <a:buNone/>
            </a:pPr>
            <a:r>
              <a:rPr lang="en-GB" sz="1700" b="1" i="1" dirty="0" smtClean="0"/>
              <a:t>EXAMPLE: </a:t>
            </a:r>
          </a:p>
          <a:p>
            <a:pPr marL="0" indent="0">
              <a:buNone/>
            </a:pPr>
            <a:r>
              <a:rPr lang="en-GB" sz="1700" dirty="0" smtClean="0"/>
              <a:t>They </a:t>
            </a:r>
            <a:r>
              <a:rPr lang="en-GB" sz="1700" b="1" dirty="0" smtClean="0"/>
              <a:t>lived</a:t>
            </a:r>
            <a:r>
              <a:rPr lang="en-GB" sz="1700" dirty="0" smtClean="0"/>
              <a:t> in Glasgow last year</a:t>
            </a:r>
          </a:p>
          <a:p>
            <a:pPr marL="0" indent="0">
              <a:buNone/>
            </a:pPr>
            <a:r>
              <a:rPr lang="en-GB" sz="1700" b="1" dirty="0" smtClean="0"/>
              <a:t>Did</a:t>
            </a:r>
            <a:r>
              <a:rPr lang="en-GB" sz="1700" dirty="0" smtClean="0"/>
              <a:t> they </a:t>
            </a:r>
            <a:r>
              <a:rPr lang="en-GB" sz="1700" b="1" dirty="0" smtClean="0"/>
              <a:t>live</a:t>
            </a:r>
            <a:r>
              <a:rPr lang="en-GB" sz="1700" dirty="0" smtClean="0"/>
              <a:t> in Glasgow last year?</a:t>
            </a:r>
          </a:p>
          <a:p>
            <a:pPr>
              <a:buAutoNum type="arabicParenR"/>
            </a:pPr>
            <a:r>
              <a:rPr lang="en-GB" sz="1700" dirty="0" smtClean="0"/>
              <a:t>You visited </a:t>
            </a:r>
            <a:r>
              <a:rPr lang="hr-HR" sz="1700" dirty="0" err="1" smtClean="0"/>
              <a:t>your</a:t>
            </a:r>
            <a:r>
              <a:rPr lang="en-GB" sz="1700" dirty="0" smtClean="0"/>
              <a:t> grandparents last week.</a:t>
            </a:r>
          </a:p>
          <a:p>
            <a:pPr marL="0" indent="0">
              <a:buNone/>
            </a:pPr>
            <a:r>
              <a:rPr lang="en-GB" sz="1700" b="1" dirty="0" smtClean="0"/>
              <a:t>Did </a:t>
            </a:r>
            <a:r>
              <a:rPr lang="en-GB" sz="1700" dirty="0" smtClean="0"/>
              <a:t>you </a:t>
            </a:r>
            <a:r>
              <a:rPr lang="en-GB" sz="1700" b="1" dirty="0" smtClean="0"/>
              <a:t>visit </a:t>
            </a:r>
            <a:r>
              <a:rPr lang="en-GB" sz="1700" dirty="0" smtClean="0"/>
              <a:t>your grandparents last week?</a:t>
            </a:r>
          </a:p>
          <a:p>
            <a:pPr marL="0" indent="0">
              <a:buNone/>
            </a:pPr>
            <a:r>
              <a:rPr lang="en-GB" sz="1700" dirty="0" smtClean="0"/>
              <a:t>2) The car stopped at the lights.</a:t>
            </a:r>
          </a:p>
          <a:p>
            <a:pPr marL="0" indent="0">
              <a:buNone/>
            </a:pPr>
            <a:r>
              <a:rPr lang="en-GB" sz="1700" b="1" dirty="0" smtClean="0"/>
              <a:t>Did</a:t>
            </a:r>
            <a:r>
              <a:rPr lang="en-GB" sz="1700" dirty="0" smtClean="0"/>
              <a:t> the car </a:t>
            </a:r>
            <a:r>
              <a:rPr lang="en-GB" sz="1700" b="1" dirty="0" smtClean="0"/>
              <a:t>stop</a:t>
            </a:r>
            <a:r>
              <a:rPr lang="en-GB" sz="1700" dirty="0" smtClean="0"/>
              <a:t> at the lights?</a:t>
            </a:r>
          </a:p>
          <a:p>
            <a:pPr marL="0" indent="0">
              <a:buNone/>
            </a:pPr>
            <a:r>
              <a:rPr lang="en-GB" sz="1700" dirty="0" smtClean="0"/>
              <a:t>3) Everybody watched the match.</a:t>
            </a:r>
          </a:p>
          <a:p>
            <a:pPr marL="0" indent="0">
              <a:buNone/>
            </a:pPr>
            <a:r>
              <a:rPr lang="en-GB" sz="1700" b="1" dirty="0" smtClean="0"/>
              <a:t>Did</a:t>
            </a:r>
            <a:r>
              <a:rPr lang="en-GB" sz="1700" dirty="0" smtClean="0"/>
              <a:t> everybody </a:t>
            </a:r>
            <a:r>
              <a:rPr lang="en-GB" sz="1700" b="1" dirty="0" smtClean="0"/>
              <a:t>watch</a:t>
            </a:r>
            <a:r>
              <a:rPr lang="en-GB" sz="1700" dirty="0" smtClean="0"/>
              <a:t> the match?</a:t>
            </a:r>
          </a:p>
          <a:p>
            <a:pPr marL="0" indent="0">
              <a:buNone/>
            </a:pPr>
            <a:endParaRPr lang="en-GB" b="1" i="1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74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00228" y="115226"/>
            <a:ext cx="8911687" cy="1280890"/>
          </a:xfrm>
        </p:spPr>
        <p:txBody>
          <a:bodyPr/>
          <a:lstStyle/>
          <a:p>
            <a:r>
              <a:rPr lang="en-GB" dirty="0" smtClean="0"/>
              <a:t>Spelling rules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998950" y="1141674"/>
            <a:ext cx="5059943" cy="5243223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 smtClean="0"/>
              <a:t>VERBS ENDING IN  </a:t>
            </a:r>
            <a:r>
              <a:rPr lang="en-GB" sz="2000" b="1" dirty="0" smtClean="0">
                <a:solidFill>
                  <a:srgbClr val="C00000"/>
                </a:solidFill>
              </a:rPr>
              <a:t>-e + d</a:t>
            </a:r>
          </a:p>
          <a:p>
            <a:pPr marL="0" indent="0">
              <a:buNone/>
            </a:pPr>
            <a:r>
              <a:rPr lang="en-GB" sz="2000" dirty="0" smtClean="0"/>
              <a:t>mov</a:t>
            </a:r>
            <a:r>
              <a:rPr lang="en-GB" sz="2000" b="1" dirty="0" smtClean="0"/>
              <a:t>e</a:t>
            </a:r>
            <a:r>
              <a:rPr lang="en-GB" sz="2000" dirty="0" smtClean="0"/>
              <a:t> – move</a:t>
            </a:r>
            <a:r>
              <a:rPr lang="en-GB" sz="2000" b="1" dirty="0" smtClean="0"/>
              <a:t>d, </a:t>
            </a:r>
            <a:r>
              <a:rPr lang="en-GB" sz="2000" dirty="0" smtClean="0"/>
              <a:t>like - like</a:t>
            </a:r>
            <a:r>
              <a:rPr lang="en-GB" sz="2000" b="1" dirty="0" smtClean="0"/>
              <a:t>d</a:t>
            </a:r>
          </a:p>
          <a:p>
            <a:pPr marL="0" indent="0">
              <a:buNone/>
            </a:pPr>
            <a:r>
              <a:rPr lang="en-GB" sz="2000" b="1" dirty="0" smtClean="0"/>
              <a:t>VERBS ENDING IN A CONSONANT </a:t>
            </a:r>
            <a:r>
              <a:rPr lang="en-GB" sz="2000" b="1" dirty="0" smtClean="0">
                <a:solidFill>
                  <a:srgbClr val="C00000"/>
                </a:solidFill>
              </a:rPr>
              <a:t>+ </a:t>
            </a:r>
            <a:r>
              <a:rPr lang="en-GB" sz="2000" b="1" dirty="0" err="1" smtClean="0">
                <a:solidFill>
                  <a:srgbClr val="C00000"/>
                </a:solidFill>
              </a:rPr>
              <a:t>ed</a:t>
            </a:r>
            <a:endParaRPr lang="en-GB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000" dirty="0" smtClean="0"/>
              <a:t>star</a:t>
            </a:r>
            <a:r>
              <a:rPr lang="en-GB" sz="2000" b="1" dirty="0" smtClean="0"/>
              <a:t>t</a:t>
            </a:r>
            <a:r>
              <a:rPr lang="en-GB" sz="2000" dirty="0" smtClean="0"/>
              <a:t> – start</a:t>
            </a:r>
            <a:r>
              <a:rPr lang="en-GB" sz="2000" b="1" dirty="0" smtClean="0"/>
              <a:t>ed,  </a:t>
            </a:r>
            <a:r>
              <a:rPr lang="en-GB" sz="2000" dirty="0" smtClean="0"/>
              <a:t>kill - kill</a:t>
            </a:r>
            <a:r>
              <a:rPr lang="en-GB" sz="2000" b="1" dirty="0" smtClean="0"/>
              <a:t>ed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b="1" dirty="0" smtClean="0"/>
              <a:t>SHORT  VERBS</a:t>
            </a:r>
          </a:p>
          <a:p>
            <a:pPr marL="0" indent="0">
              <a:buNone/>
            </a:pPr>
            <a:r>
              <a:rPr lang="en-GB" sz="2000" dirty="0" smtClean="0"/>
              <a:t>stop – sto</a:t>
            </a:r>
            <a:r>
              <a:rPr lang="en-GB" sz="2000" b="1" dirty="0" smtClean="0"/>
              <a:t>pp</a:t>
            </a:r>
            <a:r>
              <a:rPr lang="en-GB" sz="2000" dirty="0" smtClean="0"/>
              <a:t>ed</a:t>
            </a:r>
          </a:p>
          <a:p>
            <a:pPr marL="0" indent="0">
              <a:buNone/>
            </a:pPr>
            <a:r>
              <a:rPr lang="en-GB" sz="2000" dirty="0" smtClean="0"/>
              <a:t>plan – pla</a:t>
            </a:r>
            <a:r>
              <a:rPr lang="en-GB" sz="2000" b="1" dirty="0" smtClean="0"/>
              <a:t>nn</a:t>
            </a:r>
            <a:r>
              <a:rPr lang="en-GB" sz="2000" dirty="0" smtClean="0"/>
              <a:t>ed</a:t>
            </a:r>
          </a:p>
          <a:p>
            <a:pPr marL="0" indent="0">
              <a:buNone/>
            </a:pPr>
            <a:r>
              <a:rPr lang="en-GB" sz="2000" dirty="0" smtClean="0"/>
              <a:t>hop – ho</a:t>
            </a:r>
            <a:r>
              <a:rPr lang="en-GB" sz="2000" b="1" dirty="0" smtClean="0"/>
              <a:t>pp</a:t>
            </a:r>
            <a:r>
              <a:rPr lang="en-GB" sz="2000" dirty="0" smtClean="0"/>
              <a:t>ed</a:t>
            </a:r>
          </a:p>
          <a:p>
            <a:pPr marL="0" indent="0">
              <a:buNone/>
            </a:pPr>
            <a:r>
              <a:rPr lang="en-GB" sz="2000" dirty="0" smtClean="0"/>
              <a:t>chat – cha</a:t>
            </a:r>
            <a:r>
              <a:rPr lang="en-GB" sz="2000" b="1" dirty="0" smtClean="0"/>
              <a:t>tt</a:t>
            </a:r>
            <a:r>
              <a:rPr lang="en-GB" sz="2000" dirty="0" smtClean="0"/>
              <a:t>ed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233823" y="1230794"/>
            <a:ext cx="5669280" cy="50649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/>
              <a:t>VERBS ENDING IN </a:t>
            </a:r>
            <a:r>
              <a:rPr lang="en-GB" sz="2000" b="1" dirty="0" smtClean="0">
                <a:solidFill>
                  <a:srgbClr val="C00000"/>
                </a:solidFill>
              </a:rPr>
              <a:t>Y</a:t>
            </a:r>
            <a:r>
              <a:rPr lang="en-GB" sz="2000" dirty="0" smtClean="0"/>
              <a:t> </a:t>
            </a:r>
            <a:r>
              <a:rPr lang="en-GB" sz="2000" b="1" dirty="0" smtClean="0"/>
              <a:t>preceded by a </a:t>
            </a:r>
            <a:r>
              <a:rPr lang="en-GB" sz="2000" b="1" dirty="0" smtClean="0">
                <a:solidFill>
                  <a:srgbClr val="C00000"/>
                </a:solidFill>
              </a:rPr>
              <a:t>consonant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t</a:t>
            </a:r>
            <a:r>
              <a:rPr lang="en-GB" sz="2000" b="1" dirty="0" smtClean="0">
                <a:solidFill>
                  <a:schemeClr val="tx1"/>
                </a:solidFill>
              </a:rPr>
              <a:t>r</a:t>
            </a:r>
            <a:r>
              <a:rPr lang="en-GB" sz="2000" dirty="0" smtClean="0">
                <a:solidFill>
                  <a:schemeClr val="tx1"/>
                </a:solidFill>
              </a:rPr>
              <a:t>y – tr</a:t>
            </a:r>
            <a:r>
              <a:rPr lang="en-GB" sz="2000" b="1" dirty="0" smtClean="0">
                <a:solidFill>
                  <a:schemeClr val="tx1"/>
                </a:solidFill>
              </a:rPr>
              <a:t>ied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study – stud</a:t>
            </a:r>
            <a:r>
              <a:rPr lang="en-GB" sz="2000" b="1" dirty="0" smtClean="0">
                <a:solidFill>
                  <a:schemeClr val="tx1"/>
                </a:solidFill>
              </a:rPr>
              <a:t>ied</a:t>
            </a:r>
          </a:p>
          <a:p>
            <a:pPr marL="0" indent="0">
              <a:buNone/>
            </a:pPr>
            <a:endParaRPr lang="en-GB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tx1"/>
                </a:solidFill>
              </a:rPr>
              <a:t>VERBS ENDING IN Y preceded by </a:t>
            </a:r>
            <a:r>
              <a:rPr lang="en-GB" sz="2000" b="1" dirty="0" smtClean="0">
                <a:solidFill>
                  <a:srgbClr val="C00000"/>
                </a:solidFill>
              </a:rPr>
              <a:t>a vowel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pl</a:t>
            </a:r>
            <a:r>
              <a:rPr lang="en-GB" sz="2000" b="1" dirty="0" smtClean="0">
                <a:solidFill>
                  <a:schemeClr val="tx1"/>
                </a:solidFill>
              </a:rPr>
              <a:t>a</a:t>
            </a:r>
            <a:r>
              <a:rPr lang="en-GB" sz="2000" dirty="0" smtClean="0">
                <a:solidFill>
                  <a:schemeClr val="tx1"/>
                </a:solidFill>
              </a:rPr>
              <a:t>y – play</a:t>
            </a:r>
            <a:r>
              <a:rPr lang="en-GB" sz="2000" b="1" dirty="0" smtClean="0">
                <a:solidFill>
                  <a:schemeClr val="tx1"/>
                </a:solidFill>
              </a:rPr>
              <a:t>ed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enj</a:t>
            </a:r>
            <a:r>
              <a:rPr lang="en-GB" sz="2000" b="1" dirty="0" smtClean="0">
                <a:solidFill>
                  <a:schemeClr val="tx1"/>
                </a:solidFill>
              </a:rPr>
              <a:t>o</a:t>
            </a:r>
            <a:r>
              <a:rPr lang="en-GB" sz="2000" dirty="0" smtClean="0">
                <a:solidFill>
                  <a:schemeClr val="tx1"/>
                </a:solidFill>
              </a:rPr>
              <a:t>y - enjoy</a:t>
            </a:r>
            <a:r>
              <a:rPr lang="en-GB" sz="2000" b="1" dirty="0" smtClean="0">
                <a:solidFill>
                  <a:schemeClr val="tx1"/>
                </a:solidFill>
              </a:rPr>
              <a:t>ed</a:t>
            </a:r>
          </a:p>
          <a:p>
            <a:pPr marL="0" indent="0">
              <a:buNone/>
            </a:pPr>
            <a:endParaRPr lang="en-GB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tx1"/>
                </a:solidFill>
              </a:rPr>
              <a:t>VERBS ENDING IN </a:t>
            </a:r>
            <a:r>
              <a:rPr lang="en-GB" sz="2000" b="1" dirty="0" smtClean="0">
                <a:solidFill>
                  <a:srgbClr val="C00000"/>
                </a:solidFill>
              </a:rPr>
              <a:t>L (</a:t>
            </a:r>
            <a:r>
              <a:rPr lang="en-GB" sz="2000" b="1" dirty="0" err="1" smtClean="0">
                <a:solidFill>
                  <a:srgbClr val="C00000"/>
                </a:solidFill>
              </a:rPr>
              <a:t>BrE</a:t>
            </a:r>
            <a:r>
              <a:rPr lang="en-GB" sz="2000" b="1" dirty="0" smtClean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travel - trave</a:t>
            </a:r>
            <a:r>
              <a:rPr lang="en-GB" sz="2000" b="1" dirty="0" smtClean="0">
                <a:solidFill>
                  <a:schemeClr val="tx1"/>
                </a:solidFill>
              </a:rPr>
              <a:t>ll</a:t>
            </a:r>
            <a:r>
              <a:rPr lang="en-GB" sz="2000" dirty="0" smtClean="0">
                <a:solidFill>
                  <a:schemeClr val="tx1"/>
                </a:solidFill>
              </a:rPr>
              <a:t>ed</a:t>
            </a:r>
          </a:p>
          <a:p>
            <a:pPr marL="0" indent="0">
              <a:buNone/>
            </a:pPr>
            <a:endParaRPr lang="en-GB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8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589213" y="1219201"/>
            <a:ext cx="8915399" cy="1921164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IRREGULAR VERBS</a:t>
            </a:r>
          </a:p>
          <a:p>
            <a:r>
              <a:rPr lang="hr-HR" sz="3200" dirty="0" smtClean="0"/>
              <a:t>(</a:t>
            </a:r>
            <a:r>
              <a:rPr lang="en-GB" sz="3200" dirty="0" smtClean="0"/>
              <a:t>go-went, have-had, do-did, read-read</a:t>
            </a:r>
            <a:r>
              <a:rPr lang="hr-HR" sz="3200" dirty="0" smtClean="0"/>
              <a:t>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0338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302" y="12733"/>
            <a:ext cx="4261756" cy="832757"/>
          </a:xfrm>
        </p:spPr>
        <p:txBody>
          <a:bodyPr>
            <a:normAutofit/>
          </a:bodyPr>
          <a:lstStyle/>
          <a:p>
            <a:r>
              <a:rPr lang="hr-HR" dirty="0" smtClean="0"/>
              <a:t>IRREGULAR VERBS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410899" y="146957"/>
            <a:ext cx="6781101" cy="65559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I </a:t>
            </a:r>
            <a:r>
              <a:rPr lang="en-GB" dirty="0" smtClean="0">
                <a:solidFill>
                  <a:srgbClr val="C00000"/>
                </a:solidFill>
              </a:rPr>
              <a:t>went </a:t>
            </a:r>
            <a:r>
              <a:rPr lang="en-GB" dirty="0" smtClean="0">
                <a:solidFill>
                  <a:schemeClr val="tx1"/>
                </a:solidFill>
              </a:rPr>
              <a:t>to the cinema yesterday.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I </a:t>
            </a:r>
            <a:r>
              <a:rPr lang="en-GB" dirty="0" smtClean="0">
                <a:solidFill>
                  <a:srgbClr val="C00000"/>
                </a:solidFill>
              </a:rPr>
              <a:t>didn’t go </a:t>
            </a:r>
            <a:r>
              <a:rPr lang="en-GB" dirty="0" smtClean="0">
                <a:solidFill>
                  <a:schemeClr val="tx1"/>
                </a:solidFill>
              </a:rPr>
              <a:t>to the cinema yesterday.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Did </a:t>
            </a:r>
            <a:r>
              <a:rPr lang="en-GB" dirty="0" smtClean="0">
                <a:solidFill>
                  <a:schemeClr val="tx1"/>
                </a:solidFill>
              </a:rPr>
              <a:t>you </a:t>
            </a:r>
            <a:r>
              <a:rPr lang="en-GB" dirty="0" smtClean="0">
                <a:solidFill>
                  <a:srgbClr val="C00000"/>
                </a:solidFill>
              </a:rPr>
              <a:t>go </a:t>
            </a:r>
            <a:r>
              <a:rPr lang="en-GB" dirty="0" smtClean="0">
                <a:solidFill>
                  <a:schemeClr val="tx1"/>
                </a:solidFill>
              </a:rPr>
              <a:t>to the cinema yesterday?</a:t>
            </a:r>
          </a:p>
          <a:p>
            <a:pPr marL="0" indent="0">
              <a:buNone/>
            </a:pPr>
            <a:r>
              <a:rPr lang="en-GB" b="1" i="1" dirty="0" smtClean="0">
                <a:solidFill>
                  <a:schemeClr val="tx1"/>
                </a:solidFill>
              </a:rPr>
              <a:t>Turn the sentences into the Past Simple.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EXAMPLE: I often </a:t>
            </a:r>
            <a:r>
              <a:rPr lang="en-GB" b="1" dirty="0" smtClean="0">
                <a:solidFill>
                  <a:schemeClr val="tx1"/>
                </a:solidFill>
              </a:rPr>
              <a:t>read</a:t>
            </a:r>
            <a:r>
              <a:rPr lang="en-GB" dirty="0" smtClean="0">
                <a:solidFill>
                  <a:schemeClr val="tx1"/>
                </a:solidFill>
              </a:rPr>
              <a:t> books. /</a:t>
            </a:r>
            <a:r>
              <a:rPr lang="en-GB" dirty="0" err="1" smtClean="0">
                <a:solidFill>
                  <a:schemeClr val="tx1"/>
                </a:solidFill>
              </a:rPr>
              <a:t>rI:d</a:t>
            </a:r>
            <a:r>
              <a:rPr lang="en-GB" dirty="0" smtClean="0">
                <a:solidFill>
                  <a:schemeClr val="tx1"/>
                </a:solidFill>
              </a:rPr>
              <a:t>/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                  I </a:t>
            </a:r>
            <a:r>
              <a:rPr lang="en-GB" b="1" dirty="0" smtClean="0">
                <a:solidFill>
                  <a:schemeClr val="tx1"/>
                </a:solidFill>
              </a:rPr>
              <a:t>read</a:t>
            </a:r>
            <a:r>
              <a:rPr lang="en-GB" dirty="0" smtClean="0">
                <a:solidFill>
                  <a:schemeClr val="tx1"/>
                </a:solidFill>
              </a:rPr>
              <a:t> a book yesterday. /red/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1) They </a:t>
            </a:r>
            <a:r>
              <a:rPr lang="en-GB" b="1" dirty="0" smtClean="0">
                <a:solidFill>
                  <a:schemeClr val="tx1"/>
                </a:solidFill>
              </a:rPr>
              <a:t>have</a:t>
            </a:r>
            <a:r>
              <a:rPr lang="en-GB" dirty="0" smtClean="0">
                <a:solidFill>
                  <a:schemeClr val="tx1"/>
                </a:solidFill>
              </a:rPr>
              <a:t> fish for dinner every week.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They </a:t>
            </a:r>
            <a:r>
              <a:rPr lang="en-GB" b="1" dirty="0" smtClean="0">
                <a:solidFill>
                  <a:schemeClr val="tx1"/>
                </a:solidFill>
              </a:rPr>
              <a:t>had</a:t>
            </a:r>
            <a:r>
              <a:rPr lang="en-GB" dirty="0" smtClean="0">
                <a:solidFill>
                  <a:schemeClr val="tx1"/>
                </a:solidFill>
              </a:rPr>
              <a:t> fish for dinner yesterday.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2) He </a:t>
            </a:r>
            <a:r>
              <a:rPr lang="en-GB" b="1" dirty="0" smtClean="0">
                <a:solidFill>
                  <a:schemeClr val="tx1"/>
                </a:solidFill>
              </a:rPr>
              <a:t>does</a:t>
            </a:r>
            <a:r>
              <a:rPr lang="en-GB" dirty="0" smtClean="0">
                <a:solidFill>
                  <a:schemeClr val="tx1"/>
                </a:solidFill>
              </a:rPr>
              <a:t> his homework every day.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He </a:t>
            </a:r>
            <a:r>
              <a:rPr lang="en-GB" b="1" dirty="0" smtClean="0">
                <a:solidFill>
                  <a:schemeClr val="tx1"/>
                </a:solidFill>
              </a:rPr>
              <a:t>did</a:t>
            </a:r>
            <a:r>
              <a:rPr lang="en-GB" dirty="0" smtClean="0">
                <a:solidFill>
                  <a:schemeClr val="tx1"/>
                </a:solidFill>
              </a:rPr>
              <a:t> his homework yesterday.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3) I </a:t>
            </a:r>
            <a:r>
              <a:rPr lang="en-GB" b="1" dirty="0" smtClean="0">
                <a:solidFill>
                  <a:schemeClr val="tx1"/>
                </a:solidFill>
              </a:rPr>
              <a:t>don’t understand </a:t>
            </a:r>
            <a:r>
              <a:rPr lang="en-GB" dirty="0" smtClean="0">
                <a:solidFill>
                  <a:schemeClr val="tx1"/>
                </a:solidFill>
              </a:rPr>
              <a:t>her.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I </a:t>
            </a:r>
            <a:r>
              <a:rPr lang="en-GB" b="1" dirty="0" smtClean="0">
                <a:solidFill>
                  <a:schemeClr val="tx1"/>
                </a:solidFill>
              </a:rPr>
              <a:t>didn’t understand </a:t>
            </a:r>
            <a:r>
              <a:rPr lang="en-GB" dirty="0" smtClean="0">
                <a:solidFill>
                  <a:schemeClr val="tx1"/>
                </a:solidFill>
              </a:rPr>
              <a:t>her.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4) She </a:t>
            </a:r>
            <a:r>
              <a:rPr lang="en-GB" b="1" dirty="0" smtClean="0">
                <a:solidFill>
                  <a:schemeClr val="tx1"/>
                </a:solidFill>
              </a:rPr>
              <a:t>doesn’t meet </a:t>
            </a:r>
            <a:r>
              <a:rPr lang="en-GB" dirty="0" smtClean="0">
                <a:solidFill>
                  <a:schemeClr val="tx1"/>
                </a:solidFill>
              </a:rPr>
              <a:t>her friend every day.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She </a:t>
            </a:r>
            <a:r>
              <a:rPr lang="en-GB" b="1" dirty="0" smtClean="0">
                <a:solidFill>
                  <a:schemeClr val="tx1"/>
                </a:solidFill>
              </a:rPr>
              <a:t>didn’t meet </a:t>
            </a:r>
            <a:r>
              <a:rPr lang="en-GB" dirty="0" smtClean="0">
                <a:solidFill>
                  <a:schemeClr val="tx1"/>
                </a:solidFill>
              </a:rPr>
              <a:t>her friend yesterday.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5) </a:t>
            </a:r>
            <a:r>
              <a:rPr lang="en-GB" b="1" dirty="0" smtClean="0">
                <a:solidFill>
                  <a:schemeClr val="tx1"/>
                </a:solidFill>
              </a:rPr>
              <a:t>Do</a:t>
            </a:r>
            <a:r>
              <a:rPr lang="en-GB" dirty="0" smtClean="0">
                <a:solidFill>
                  <a:schemeClr val="tx1"/>
                </a:solidFill>
              </a:rPr>
              <a:t> you </a:t>
            </a:r>
            <a:r>
              <a:rPr lang="en-GB" b="1" dirty="0" smtClean="0">
                <a:solidFill>
                  <a:schemeClr val="tx1"/>
                </a:solidFill>
              </a:rPr>
              <a:t>swim</a:t>
            </a:r>
            <a:r>
              <a:rPr lang="en-GB" dirty="0" smtClean="0">
                <a:solidFill>
                  <a:schemeClr val="tx1"/>
                </a:solidFill>
              </a:rPr>
              <a:t> every day?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1"/>
                </a:solidFill>
              </a:rPr>
              <a:t>Did</a:t>
            </a:r>
            <a:r>
              <a:rPr lang="en-GB" dirty="0" smtClean="0">
                <a:solidFill>
                  <a:schemeClr val="tx1"/>
                </a:solidFill>
              </a:rPr>
              <a:t> you </a:t>
            </a:r>
            <a:r>
              <a:rPr lang="en-GB" b="1" dirty="0" smtClean="0">
                <a:solidFill>
                  <a:schemeClr val="tx1"/>
                </a:solidFill>
              </a:rPr>
              <a:t>swim</a:t>
            </a:r>
            <a:r>
              <a:rPr lang="en-GB" dirty="0" smtClean="0">
                <a:solidFill>
                  <a:schemeClr val="tx1"/>
                </a:solidFill>
              </a:rPr>
              <a:t> yesterday?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6) </a:t>
            </a:r>
            <a:r>
              <a:rPr lang="en-GB" b="1" dirty="0" smtClean="0">
                <a:solidFill>
                  <a:schemeClr val="tx1"/>
                </a:solidFill>
              </a:rPr>
              <a:t>Does</a:t>
            </a:r>
            <a:r>
              <a:rPr lang="en-GB" dirty="0" smtClean="0">
                <a:solidFill>
                  <a:schemeClr val="tx1"/>
                </a:solidFill>
              </a:rPr>
              <a:t> she </a:t>
            </a:r>
            <a:r>
              <a:rPr lang="en-GB" b="1" dirty="0" smtClean="0">
                <a:solidFill>
                  <a:schemeClr val="tx1"/>
                </a:solidFill>
              </a:rPr>
              <a:t>speak</a:t>
            </a:r>
            <a:r>
              <a:rPr lang="en-GB" dirty="0" smtClean="0">
                <a:solidFill>
                  <a:schemeClr val="tx1"/>
                </a:solidFill>
              </a:rPr>
              <a:t> German?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1"/>
                </a:solidFill>
              </a:rPr>
              <a:t>Did </a:t>
            </a:r>
            <a:r>
              <a:rPr lang="en-GB" dirty="0" smtClean="0">
                <a:solidFill>
                  <a:schemeClr val="tx1"/>
                </a:solidFill>
              </a:rPr>
              <a:t>she </a:t>
            </a:r>
            <a:r>
              <a:rPr lang="en-GB" b="1" dirty="0" smtClean="0">
                <a:solidFill>
                  <a:schemeClr val="tx1"/>
                </a:solidFill>
              </a:rPr>
              <a:t>speak</a:t>
            </a:r>
            <a:r>
              <a:rPr lang="en-GB" dirty="0" smtClean="0">
                <a:solidFill>
                  <a:schemeClr val="tx1"/>
                </a:solidFill>
              </a:rPr>
              <a:t> German yesterday?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7035143" y="-670242"/>
            <a:ext cx="1922714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 Simple </a:t>
            </a: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hr-HR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</a:t>
            </a:r>
            <a:r>
              <a:rPr kumimoji="0" lang="hr-HR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kumimoji="0" lang="hr-HR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glagolsko vrijeme</a:t>
            </a:r>
            <a:endParaRPr kumimoji="0" lang="hr-HR" altLang="sr-Latn-R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be </a:t>
            </a: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hr-HR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biti</a:t>
            </a:r>
            <a:endParaRPr kumimoji="0" lang="hr-HR" altLang="sr-Latn-R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sr-Latn-R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WAS, WERE</a:t>
            </a:r>
            <a:endParaRPr kumimoji="0" lang="hr-HR" altLang="sr-Latn-R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563337" y="1470397"/>
          <a:ext cx="4444891" cy="3246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9653">
                  <a:extLst>
                    <a:ext uri="{9D8B030D-6E8A-4147-A177-3AD203B41FA5}">
                      <a16:colId xmlns:a16="http://schemas.microsoft.com/office/drawing/2014/main" val="2048717503"/>
                    </a:ext>
                  </a:extLst>
                </a:gridCol>
                <a:gridCol w="1641606">
                  <a:extLst>
                    <a:ext uri="{9D8B030D-6E8A-4147-A177-3AD203B41FA5}">
                      <a16:colId xmlns:a16="http://schemas.microsoft.com/office/drawing/2014/main" val="2597240264"/>
                    </a:ext>
                  </a:extLst>
                </a:gridCol>
                <a:gridCol w="1693632">
                  <a:extLst>
                    <a:ext uri="{9D8B030D-6E8A-4147-A177-3AD203B41FA5}">
                      <a16:colId xmlns:a16="http://schemas.microsoft.com/office/drawing/2014/main" val="1655001415"/>
                    </a:ext>
                  </a:extLst>
                </a:gridCol>
              </a:tblGrid>
              <a:tr h="691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POSITIVE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24" marR="548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NEGATIVE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didn’t + infinitive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24" marR="548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INTERROGATIVE</a:t>
                      </a:r>
                      <a:endParaRPr lang="hr-HR" sz="1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did + subject + infinitive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24" marR="54824" marT="0" marB="0"/>
                </a:tc>
                <a:extLst>
                  <a:ext uri="{0D108BD9-81ED-4DB2-BD59-A6C34878D82A}">
                    <a16:rowId xmlns:a16="http://schemas.microsoft.com/office/drawing/2014/main" val="1663703934"/>
                  </a:ext>
                </a:extLst>
              </a:tr>
              <a:tr h="2477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 went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You went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He went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She went 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It went </a:t>
                      </a:r>
                      <a:endParaRPr lang="hr-HR" sz="16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We went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You went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They went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24" marR="548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 didn’t </a:t>
                      </a:r>
                      <a:r>
                        <a:rPr lang="en-GB" sz="1600" u="sng" dirty="0">
                          <a:effectLst/>
                        </a:rPr>
                        <a:t>go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You didn’t go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He didn’t go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She didn’t go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It didn’t </a:t>
                      </a:r>
                      <a:r>
                        <a:rPr lang="en-GB" sz="1600" dirty="0" smtClean="0">
                          <a:effectLst/>
                        </a:rPr>
                        <a:t>go</a:t>
                      </a:r>
                      <a:endParaRPr lang="hr-HR" sz="16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We didn’t go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You didn’t go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They didn’t go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24" marR="548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I </a:t>
                      </a:r>
                      <a:r>
                        <a:rPr lang="en-GB" sz="1600" u="sng" dirty="0">
                          <a:effectLst/>
                        </a:rPr>
                        <a:t>go</a:t>
                      </a:r>
                      <a:r>
                        <a:rPr lang="en-GB" sz="1600" dirty="0">
                          <a:effectLst/>
                        </a:rPr>
                        <a:t>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you go?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he go?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she go?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it go</a:t>
                      </a:r>
                      <a:r>
                        <a:rPr lang="en-GB" sz="1600" dirty="0" smtClean="0">
                          <a:effectLst/>
                        </a:rPr>
                        <a:t>?</a:t>
                      </a:r>
                      <a:endParaRPr lang="hr-HR" sz="16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we go?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you go?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Did they go?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24" marR="54824" marT="0" marB="0"/>
                </a:tc>
                <a:extLst>
                  <a:ext uri="{0D108BD9-81ED-4DB2-BD59-A6C34878D82A}">
                    <a16:rowId xmlns:a16="http://schemas.microsoft.com/office/drawing/2014/main" val="4233910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21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1709" y="175492"/>
            <a:ext cx="10252364" cy="67425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Used to and would </a:t>
            </a:r>
            <a:r>
              <a:rPr lang="en-GB" sz="2200" b="1" dirty="0" smtClean="0"/>
              <a:t>describe habitual actions in the past </a:t>
            </a:r>
            <a:endParaRPr lang="en-GB" sz="2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89528" y="849746"/>
            <a:ext cx="5551054" cy="59020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b="1" dirty="0" smtClean="0"/>
              <a:t>                  Used </a:t>
            </a:r>
            <a:r>
              <a:rPr lang="en-GB" sz="2800" b="1" dirty="0" smtClean="0"/>
              <a:t>to</a:t>
            </a:r>
            <a:r>
              <a:rPr lang="hr-HR" sz="2800" b="1" dirty="0" smtClean="0"/>
              <a:t> </a:t>
            </a:r>
            <a:r>
              <a:rPr lang="hr-HR" sz="1900" b="1" dirty="0" smtClean="0">
                <a:solidFill>
                  <a:srgbClr val="FF0000"/>
                </a:solidFill>
              </a:rPr>
              <a:t>(+ infinitive)</a:t>
            </a:r>
          </a:p>
          <a:p>
            <a:pPr marL="0" indent="0">
              <a:buNone/>
            </a:pPr>
            <a:r>
              <a:rPr lang="hr-HR" sz="2200" b="1" dirty="0" smtClean="0"/>
              <a:t>I </a:t>
            </a:r>
            <a:r>
              <a:rPr lang="hr-HR" sz="2200" b="1" i="1" u="sng" dirty="0" err="1" smtClean="0"/>
              <a:t>used</a:t>
            </a:r>
            <a:r>
              <a:rPr lang="hr-HR" sz="2200" b="1" i="1" u="sng" dirty="0" smtClean="0"/>
              <a:t> to </a:t>
            </a:r>
            <a:r>
              <a:rPr lang="hr-HR" sz="2200" b="1" dirty="0" err="1" smtClean="0">
                <a:solidFill>
                  <a:srgbClr val="FF0000"/>
                </a:solidFill>
              </a:rPr>
              <a:t>like</a:t>
            </a:r>
            <a:r>
              <a:rPr lang="hr-HR" sz="2200" b="1" dirty="0" smtClean="0"/>
              <a:t> </a:t>
            </a:r>
            <a:r>
              <a:rPr lang="hr-HR" sz="2200" b="1" dirty="0" err="1" smtClean="0"/>
              <a:t>cartoons</a:t>
            </a:r>
            <a:r>
              <a:rPr lang="hr-HR" sz="2200" b="1" dirty="0" smtClean="0"/>
              <a:t> </a:t>
            </a:r>
            <a:r>
              <a:rPr lang="hr-HR" sz="2200" b="1" dirty="0" err="1" smtClean="0"/>
              <a:t>when</a:t>
            </a:r>
            <a:r>
              <a:rPr lang="hr-HR" sz="2200" b="1" dirty="0" smtClean="0"/>
              <a:t> I </a:t>
            </a:r>
            <a:r>
              <a:rPr lang="hr-HR" sz="2200" b="1" dirty="0" err="1" smtClean="0"/>
              <a:t>was</a:t>
            </a:r>
            <a:r>
              <a:rPr lang="hr-HR" sz="2200" b="1" dirty="0" smtClean="0"/>
              <a:t> </a:t>
            </a:r>
            <a:r>
              <a:rPr lang="hr-HR" sz="2200" b="1" dirty="0" err="1" smtClean="0"/>
              <a:t>little</a:t>
            </a:r>
            <a:r>
              <a:rPr lang="hr-HR" sz="2200" b="1" dirty="0" smtClean="0"/>
              <a:t>.</a:t>
            </a:r>
          </a:p>
          <a:p>
            <a:pPr marL="0" indent="0">
              <a:buNone/>
            </a:pPr>
            <a:endParaRPr lang="en-GB" sz="2200" b="1" dirty="0" smtClean="0"/>
          </a:p>
          <a:p>
            <a:r>
              <a:rPr lang="en-GB" dirty="0" smtClean="0"/>
              <a:t>We use it with </a:t>
            </a:r>
            <a:r>
              <a:rPr lang="en-GB" b="1" dirty="0" err="1" smtClean="0"/>
              <a:t>stative</a:t>
            </a:r>
            <a:r>
              <a:rPr lang="en-GB" dirty="0" smtClean="0"/>
              <a:t> verbs (think, love, want, understand) and </a:t>
            </a:r>
            <a:r>
              <a:rPr lang="en-GB" b="1" dirty="0" smtClean="0"/>
              <a:t>active</a:t>
            </a:r>
            <a:r>
              <a:rPr lang="en-GB" dirty="0" smtClean="0"/>
              <a:t> verbs (walk, read, sleep) verbs</a:t>
            </a:r>
          </a:p>
          <a:p>
            <a:r>
              <a:rPr lang="en-GB" b="1" dirty="0" smtClean="0">
                <a:solidFill>
                  <a:srgbClr val="C00000"/>
                </a:solidFill>
              </a:rPr>
              <a:t>Choose the right option.</a:t>
            </a:r>
          </a:p>
          <a:p>
            <a:pPr marL="0" indent="0">
              <a:buNone/>
            </a:pPr>
            <a:r>
              <a:rPr lang="en-GB" dirty="0" smtClean="0"/>
              <a:t>1 When I was young I </a:t>
            </a:r>
            <a:r>
              <a:rPr lang="en-GB" b="1" dirty="0" smtClean="0"/>
              <a:t>used to / would </a:t>
            </a:r>
            <a:r>
              <a:rPr lang="en-GB" dirty="0" smtClean="0"/>
              <a:t>live</a:t>
            </a:r>
            <a:r>
              <a:rPr lang="en-GB" b="1" dirty="0" smtClean="0"/>
              <a:t> </a:t>
            </a:r>
            <a:r>
              <a:rPr lang="en-GB" dirty="0" smtClean="0"/>
              <a:t>in a house in the countryside.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                                       used to</a:t>
            </a:r>
          </a:p>
          <a:p>
            <a:pPr marL="0" indent="0">
              <a:buNone/>
            </a:pPr>
            <a:r>
              <a:rPr lang="en-GB" dirty="0" smtClean="0"/>
              <a:t>2 In summer my brother and I </a:t>
            </a:r>
            <a:r>
              <a:rPr lang="en-GB" b="1" dirty="0" smtClean="0"/>
              <a:t>have fished / used to go fishing </a:t>
            </a:r>
            <a:r>
              <a:rPr lang="en-GB" dirty="0" smtClean="0"/>
              <a:t>while everyone else was asleep. </a:t>
            </a:r>
          </a:p>
          <a:p>
            <a:pPr marL="0" indent="0">
              <a:buNone/>
            </a:pPr>
            <a:r>
              <a:rPr lang="en-GB" dirty="0" smtClean="0"/>
              <a:t>                             used to go fishing</a:t>
            </a:r>
          </a:p>
          <a:p>
            <a:pPr marL="0" indent="0">
              <a:buNone/>
            </a:pPr>
            <a:r>
              <a:rPr lang="en-GB" dirty="0" smtClean="0"/>
              <a:t>3 We </a:t>
            </a:r>
            <a:r>
              <a:rPr lang="en-GB" b="1" dirty="0" smtClean="0"/>
              <a:t>would have / would had </a:t>
            </a:r>
            <a:r>
              <a:rPr lang="en-GB" dirty="0" smtClean="0"/>
              <a:t>breakfast and then go the river. </a:t>
            </a:r>
          </a:p>
          <a:p>
            <a:pPr marL="0" indent="0">
              <a:buNone/>
            </a:pPr>
            <a:r>
              <a:rPr lang="en-GB" dirty="0" smtClean="0"/>
              <a:t>                                 would have</a:t>
            </a:r>
          </a:p>
          <a:p>
            <a:pPr marL="0" indent="0">
              <a:buNone/>
            </a:pPr>
            <a:r>
              <a:rPr lang="en-GB" dirty="0" smtClean="0"/>
              <a:t>4 We </a:t>
            </a:r>
            <a:r>
              <a:rPr lang="en-GB" b="1" dirty="0" smtClean="0"/>
              <a:t>would spent / would spend </a:t>
            </a:r>
            <a:r>
              <a:rPr lang="en-GB" dirty="0" smtClean="0"/>
              <a:t>hours fishing in a small boat belonging to our grandma. </a:t>
            </a:r>
          </a:p>
          <a:p>
            <a:pPr marL="0" indent="0">
              <a:buNone/>
            </a:pPr>
            <a:r>
              <a:rPr lang="en-GB" dirty="0" smtClean="0"/>
              <a:t>                             would spend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206836" y="849746"/>
            <a:ext cx="5781963" cy="59020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dirty="0" smtClean="0"/>
              <a:t>                     </a:t>
            </a:r>
            <a:r>
              <a:rPr lang="en-GB" sz="2800" b="1" dirty="0" smtClean="0"/>
              <a:t>Would</a:t>
            </a:r>
            <a:r>
              <a:rPr lang="hr-HR" sz="2800" b="1" dirty="0" smtClean="0"/>
              <a:t> </a:t>
            </a:r>
            <a:r>
              <a:rPr lang="hr-HR" sz="1900" b="1" dirty="0" smtClean="0">
                <a:solidFill>
                  <a:srgbClr val="FF0000"/>
                </a:solidFill>
              </a:rPr>
              <a:t>(+ infinitive)</a:t>
            </a:r>
          </a:p>
          <a:p>
            <a:pPr marL="0" indent="0">
              <a:buNone/>
            </a:pPr>
            <a:r>
              <a:rPr lang="en-US" sz="2200" b="1" i="1" dirty="0"/>
              <a:t>My dad </a:t>
            </a:r>
            <a:r>
              <a:rPr lang="en-US" sz="2200" b="1" i="1" u="sng" dirty="0"/>
              <a:t>would</a:t>
            </a:r>
            <a:r>
              <a:rPr lang="en-US" sz="2200" b="1" i="1" dirty="0"/>
              <a:t> </a:t>
            </a:r>
            <a:r>
              <a:rPr lang="en-US" sz="2200" b="1" dirty="0">
                <a:solidFill>
                  <a:srgbClr val="FF0000"/>
                </a:solidFill>
              </a:rPr>
              <a:t>read</a:t>
            </a:r>
            <a:r>
              <a:rPr lang="en-US" sz="2200" b="1" i="1" dirty="0"/>
              <a:t> me </a:t>
            </a:r>
            <a:r>
              <a:rPr lang="en-US" sz="2200" b="1" i="1" dirty="0" smtClean="0"/>
              <a:t>stories </a:t>
            </a:r>
            <a:r>
              <a:rPr lang="en-US" sz="2200" b="1" i="1" dirty="0"/>
              <a:t>every night at bedtime</a:t>
            </a:r>
            <a:r>
              <a:rPr lang="en-US" sz="2200" b="1" i="1" dirty="0" smtClean="0"/>
              <a:t>.</a:t>
            </a:r>
            <a:endParaRPr lang="hr-HR" sz="2200" b="1" i="1" dirty="0" smtClean="0"/>
          </a:p>
          <a:p>
            <a:pPr marL="0" indent="0">
              <a:buNone/>
            </a:pPr>
            <a:endParaRPr lang="en-GB" sz="2200" b="1" dirty="0" smtClean="0"/>
          </a:p>
          <a:p>
            <a:r>
              <a:rPr lang="en-GB" dirty="0" smtClean="0"/>
              <a:t>We use it only with </a:t>
            </a:r>
            <a:r>
              <a:rPr lang="en-GB" b="1" dirty="0" smtClean="0">
                <a:solidFill>
                  <a:srgbClr val="C00000"/>
                </a:solidFill>
              </a:rPr>
              <a:t>active </a:t>
            </a:r>
            <a:r>
              <a:rPr lang="en-GB" dirty="0" smtClean="0"/>
              <a:t>verbs</a:t>
            </a:r>
          </a:p>
          <a:p>
            <a:r>
              <a:rPr lang="en-GB" dirty="0" smtClean="0"/>
              <a:t>We  use it for </a:t>
            </a:r>
            <a:r>
              <a:rPr lang="en-GB" b="1" dirty="0" smtClean="0"/>
              <a:t>repeated past actions </a:t>
            </a:r>
          </a:p>
          <a:p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5 My brother </a:t>
            </a:r>
            <a:r>
              <a:rPr lang="en-GB" b="1" dirty="0" smtClean="0"/>
              <a:t>used to know / would know </a:t>
            </a:r>
            <a:r>
              <a:rPr lang="en-GB" dirty="0" smtClean="0"/>
              <a:t>the names of all the different types of fish that were in the river.       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</a:t>
            </a:r>
            <a:r>
              <a:rPr lang="en-GB" dirty="0" smtClean="0"/>
              <a:t>used to know</a:t>
            </a:r>
          </a:p>
          <a:p>
            <a:pPr marL="0" indent="0">
              <a:buNone/>
            </a:pPr>
            <a:r>
              <a:rPr lang="en-GB" dirty="0" smtClean="0"/>
              <a:t>6 We </a:t>
            </a:r>
            <a:r>
              <a:rPr lang="en-GB" b="1" dirty="0" smtClean="0"/>
              <a:t>would often fall asleep / used to fall asleep</a:t>
            </a:r>
            <a:r>
              <a:rPr lang="en-GB" dirty="0" smtClean="0"/>
              <a:t> in the boat.  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</a:t>
            </a:r>
            <a:r>
              <a:rPr lang="en-GB" dirty="0" smtClean="0"/>
              <a:t>would often fall asleep</a:t>
            </a:r>
          </a:p>
          <a:p>
            <a:pPr marL="0" indent="0">
              <a:buNone/>
            </a:pPr>
            <a:r>
              <a:rPr lang="en-GB" dirty="0" smtClean="0"/>
              <a:t>7 But dad </a:t>
            </a:r>
            <a:r>
              <a:rPr lang="en-GB" b="1" dirty="0" smtClean="0"/>
              <a:t>didn’t use to / didn’t used to </a:t>
            </a:r>
            <a:r>
              <a:rPr lang="en-GB" dirty="0" smtClean="0"/>
              <a:t>get angry because he had done the same when he was a kid.              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</a:t>
            </a:r>
            <a:r>
              <a:rPr lang="en-GB" dirty="0" smtClean="0"/>
              <a:t>didn’t use to</a:t>
            </a:r>
          </a:p>
          <a:p>
            <a:pPr marL="0" indent="0">
              <a:buNone/>
            </a:pPr>
            <a:r>
              <a:rPr lang="en-GB" dirty="0" smtClean="0"/>
              <a:t>8 Once I </a:t>
            </a:r>
            <a:r>
              <a:rPr lang="en-GB" b="1" dirty="0" smtClean="0"/>
              <a:t>caught / used to catch </a:t>
            </a:r>
            <a:r>
              <a:rPr lang="en-GB" dirty="0" smtClean="0"/>
              <a:t>an enormous fish. I was so happy.           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   </a:t>
            </a:r>
            <a:r>
              <a:rPr lang="en-GB" dirty="0" smtClean="0"/>
              <a:t>caught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64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ame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103</TotalTime>
  <Words>1042</Words>
  <Application>Microsoft Office PowerPoint</Application>
  <PresentationFormat>Široki zaslon</PresentationFormat>
  <Paragraphs>207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Verdana</vt:lpstr>
      <vt:lpstr>Wingdings 3</vt:lpstr>
      <vt:lpstr>Pramen</vt:lpstr>
      <vt:lpstr>Past Simple</vt:lpstr>
      <vt:lpstr>Past Simple of TO BE</vt:lpstr>
      <vt:lpstr>The Past Simple of regular verbs infinitive + ed</vt:lpstr>
      <vt:lpstr>Spelling rules</vt:lpstr>
      <vt:lpstr>PowerPoint prezentacija</vt:lpstr>
      <vt:lpstr>IRREGULAR VERBS</vt:lpstr>
      <vt:lpstr>Used to and would describe habitual actions in the past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</dc:title>
  <dc:creator>Nina Čalić</dc:creator>
  <cp:lastModifiedBy>Nina Čalić</cp:lastModifiedBy>
  <cp:revision>22</cp:revision>
  <dcterms:created xsi:type="dcterms:W3CDTF">2020-09-24T17:51:59Z</dcterms:created>
  <dcterms:modified xsi:type="dcterms:W3CDTF">2021-11-07T11:20:51Z</dcterms:modified>
</cp:coreProperties>
</file>