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7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94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91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52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11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58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50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90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50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02BB-08C6-4F90-86C1-43EE5039E393}" type="datetimeFigureOut">
              <a:rPr lang="en-GB" smtClean="0"/>
              <a:t>10/04/2021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36A6D-6F61-4836-9D6F-DDD62109D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14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Dates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years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24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Writing and saying dates.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914400"/>
            <a:ext cx="5181600" cy="5683045"/>
          </a:xfrm>
        </p:spPr>
        <p:txBody>
          <a:bodyPr/>
          <a:lstStyle/>
          <a:p>
            <a:endParaRPr lang="hr-HR" dirty="0" smtClean="0"/>
          </a:p>
          <a:p>
            <a:r>
              <a:rPr lang="en-GB" b="1" dirty="0" smtClean="0"/>
              <a:t>Writing dates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1 / 2  or  1st February</a:t>
            </a:r>
          </a:p>
          <a:p>
            <a:pPr marL="0" indent="0">
              <a:buNone/>
            </a:pPr>
            <a:r>
              <a:rPr lang="en-GB" dirty="0" smtClean="0"/>
              <a:t>2 / 5  or  2nd May</a:t>
            </a:r>
          </a:p>
          <a:p>
            <a:pPr marL="0" indent="0">
              <a:buNone/>
            </a:pPr>
            <a:r>
              <a:rPr lang="en-GB" dirty="0" smtClean="0"/>
              <a:t>5 / 7  or  5th July</a:t>
            </a:r>
          </a:p>
          <a:p>
            <a:pPr marL="0" indent="0">
              <a:buNone/>
            </a:pPr>
            <a:r>
              <a:rPr lang="en-GB" dirty="0" smtClean="0"/>
              <a:t>23 / 10  or  23rd October</a:t>
            </a:r>
          </a:p>
          <a:p>
            <a:pPr marL="0" indent="0">
              <a:buNone/>
            </a:pPr>
            <a:r>
              <a:rPr lang="en-GB" dirty="0" smtClean="0"/>
              <a:t>15 / 11 or 15th November 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914400"/>
            <a:ext cx="5181600" cy="5574890"/>
          </a:xfrm>
        </p:spPr>
        <p:txBody>
          <a:bodyPr/>
          <a:lstStyle/>
          <a:p>
            <a:endParaRPr lang="hr-HR" dirty="0" smtClean="0"/>
          </a:p>
          <a:p>
            <a:r>
              <a:rPr lang="en-GB" b="1" dirty="0" smtClean="0"/>
              <a:t>Saying dates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</a:t>
            </a:r>
            <a:r>
              <a:rPr lang="en-GB" dirty="0" smtClean="0"/>
              <a:t> first </a:t>
            </a:r>
            <a:r>
              <a:rPr lang="en-GB" b="1" dirty="0" smtClean="0">
                <a:solidFill>
                  <a:srgbClr val="FF0000"/>
                </a:solidFill>
              </a:rPr>
              <a:t>of </a:t>
            </a:r>
            <a:r>
              <a:rPr lang="en-GB" dirty="0" smtClean="0"/>
              <a:t>February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</a:t>
            </a:r>
            <a:r>
              <a:rPr lang="en-GB" dirty="0" smtClean="0"/>
              <a:t> second </a:t>
            </a:r>
            <a:r>
              <a:rPr lang="en-GB" b="1" dirty="0" smtClean="0">
                <a:solidFill>
                  <a:srgbClr val="FF0000"/>
                </a:solidFill>
              </a:rPr>
              <a:t>of</a:t>
            </a:r>
            <a:r>
              <a:rPr lang="en-GB" dirty="0" smtClean="0"/>
              <a:t> May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</a:t>
            </a:r>
            <a:r>
              <a:rPr lang="en-GB" dirty="0" smtClean="0"/>
              <a:t> fifth </a:t>
            </a:r>
            <a:r>
              <a:rPr lang="en-GB" b="1" dirty="0" smtClean="0">
                <a:solidFill>
                  <a:srgbClr val="FF0000"/>
                </a:solidFill>
              </a:rPr>
              <a:t>of</a:t>
            </a:r>
            <a:r>
              <a:rPr lang="en-GB" dirty="0" smtClean="0"/>
              <a:t> July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</a:t>
            </a:r>
            <a:r>
              <a:rPr lang="en-GB" dirty="0" smtClean="0"/>
              <a:t> twenty-third </a:t>
            </a:r>
            <a:r>
              <a:rPr lang="en-GB" b="1" dirty="0" smtClean="0">
                <a:solidFill>
                  <a:srgbClr val="FF0000"/>
                </a:solidFill>
              </a:rPr>
              <a:t>of</a:t>
            </a:r>
            <a:r>
              <a:rPr lang="en-GB" dirty="0" smtClean="0"/>
              <a:t> October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</a:t>
            </a:r>
            <a:r>
              <a:rPr lang="en-GB" dirty="0" smtClean="0"/>
              <a:t> fifteenth </a:t>
            </a:r>
            <a:r>
              <a:rPr lang="en-GB" b="1" dirty="0" smtClean="0">
                <a:solidFill>
                  <a:srgbClr val="FF0000"/>
                </a:solidFill>
              </a:rPr>
              <a:t>of </a:t>
            </a:r>
            <a:r>
              <a:rPr lang="en-GB" dirty="0" smtClean="0"/>
              <a:t>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40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8826"/>
            <a:ext cx="10515600" cy="5702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Ordinal numbers</a:t>
            </a:r>
            <a:endParaRPr lang="en-GB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562038"/>
              </p:ext>
            </p:extLst>
          </p:nvPr>
        </p:nvGraphicFramePr>
        <p:xfrm>
          <a:off x="403121" y="639098"/>
          <a:ext cx="11159614" cy="6169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9807">
                  <a:extLst>
                    <a:ext uri="{9D8B030D-6E8A-4147-A177-3AD203B41FA5}">
                      <a16:colId xmlns:a16="http://schemas.microsoft.com/office/drawing/2014/main" val="3306339050"/>
                    </a:ext>
                  </a:extLst>
                </a:gridCol>
                <a:gridCol w="5579807">
                  <a:extLst>
                    <a:ext uri="{9D8B030D-6E8A-4147-A177-3AD203B41FA5}">
                      <a16:colId xmlns:a16="http://schemas.microsoft.com/office/drawing/2014/main" val="2205549951"/>
                    </a:ext>
                  </a:extLst>
                </a:gridCol>
              </a:tblGrid>
              <a:tr h="311011">
                <a:tc>
                  <a:txBody>
                    <a:bodyPr/>
                    <a:lstStyle/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Cardinal numbers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0" marR="56010" marT="0" marB="0"/>
                </a:tc>
                <a:tc>
                  <a:txBody>
                    <a:bodyPr/>
                    <a:lstStyle/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Ordinal </a:t>
                      </a:r>
                      <a:r>
                        <a:rPr lang="en-US" sz="2200" dirty="0" smtClean="0">
                          <a:effectLst/>
                        </a:rPr>
                        <a:t>numbers</a:t>
                      </a:r>
                      <a:r>
                        <a:rPr lang="hr-HR" sz="2200" dirty="0" smtClean="0">
                          <a:effectLst/>
                        </a:rPr>
                        <a:t> -</a:t>
                      </a:r>
                      <a:r>
                        <a:rPr lang="hr-HR" sz="2200" dirty="0" err="1" smtClean="0">
                          <a:effectLst/>
                        </a:rPr>
                        <a:t>th</a:t>
                      </a:r>
                      <a:r>
                        <a:rPr lang="hr-HR" sz="2200" baseline="0" dirty="0" smtClean="0">
                          <a:effectLst/>
                        </a:rPr>
                        <a:t> / - </a:t>
                      </a:r>
                      <a:r>
                        <a:rPr lang="hr-HR" sz="2200" baseline="0" dirty="0" err="1" smtClean="0">
                          <a:effectLst/>
                        </a:rPr>
                        <a:t>ieth</a:t>
                      </a:r>
                      <a:r>
                        <a:rPr lang="hr-HR" sz="2200" baseline="0" dirty="0" smtClean="0">
                          <a:effectLst/>
                        </a:rPr>
                        <a:t> 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0" marR="56010" marT="0" marB="0"/>
                </a:tc>
                <a:extLst>
                  <a:ext uri="{0D108BD9-81ED-4DB2-BD59-A6C34878D82A}">
                    <a16:rowId xmlns:a16="http://schemas.microsoft.com/office/drawing/2014/main" val="205507591"/>
                  </a:ext>
                </a:extLst>
              </a:tr>
              <a:tr h="5598176">
                <a:tc>
                  <a:txBody>
                    <a:bodyPr/>
                    <a:lstStyle/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1 </a:t>
                      </a:r>
                      <a:r>
                        <a:rPr lang="en-US" sz="2200" dirty="0" smtClean="0">
                          <a:effectLst/>
                        </a:rPr>
                        <a:t>one</a:t>
                      </a:r>
                      <a:endParaRPr lang="hr-HR" sz="2200" dirty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2 </a:t>
                      </a:r>
                      <a:r>
                        <a:rPr lang="en-US" sz="2200" dirty="0" smtClean="0">
                          <a:effectLst/>
                        </a:rPr>
                        <a:t>two</a:t>
                      </a:r>
                      <a:endParaRPr lang="hr-HR" sz="2200" dirty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3 </a:t>
                      </a:r>
                      <a:r>
                        <a:rPr lang="en-US" sz="2200" dirty="0" smtClean="0">
                          <a:effectLst/>
                        </a:rPr>
                        <a:t>three</a:t>
                      </a:r>
                      <a:endParaRPr lang="hr-HR" sz="2200" dirty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4 </a:t>
                      </a:r>
                      <a:r>
                        <a:rPr lang="en-US" sz="2200" dirty="0" smtClean="0">
                          <a:effectLst/>
                        </a:rPr>
                        <a:t>four</a:t>
                      </a:r>
                      <a:endParaRPr lang="hr-HR" sz="2200" dirty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5 </a:t>
                      </a:r>
                      <a:r>
                        <a:rPr lang="en-US" sz="2200" dirty="0" smtClean="0">
                          <a:effectLst/>
                        </a:rPr>
                        <a:t>five</a:t>
                      </a:r>
                      <a:endParaRPr lang="hr-HR" sz="2200" dirty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6 </a:t>
                      </a:r>
                      <a:r>
                        <a:rPr lang="en-US" sz="2200" dirty="0" smtClean="0">
                          <a:effectLst/>
                        </a:rPr>
                        <a:t>six</a:t>
                      </a:r>
                      <a:endParaRPr lang="hr-HR" sz="2200" dirty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8</a:t>
                      </a:r>
                      <a:r>
                        <a:rPr lang="hr-HR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effectLst/>
                        </a:rPr>
                        <a:t>eigh</a:t>
                      </a:r>
                      <a:r>
                        <a:rPr lang="hr-HR" sz="2200" dirty="0" smtClean="0">
                          <a:effectLst/>
                        </a:rPr>
                        <a:t>t</a:t>
                      </a: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9</a:t>
                      </a:r>
                      <a:r>
                        <a:rPr lang="hr-HR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nine</a:t>
                      </a:r>
                      <a:endParaRPr lang="hr-HR" sz="2200" dirty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11 </a:t>
                      </a:r>
                      <a:r>
                        <a:rPr lang="en-US" sz="2200" dirty="0" smtClean="0">
                          <a:effectLst/>
                        </a:rPr>
                        <a:t>eleven</a:t>
                      </a:r>
                      <a:endParaRPr lang="hr-HR" sz="2200" dirty="0" smtClean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12</a:t>
                      </a:r>
                      <a:r>
                        <a:rPr lang="hr-HR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twelve</a:t>
                      </a:r>
                      <a:endParaRPr lang="hr-HR" sz="2200" dirty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200" dirty="0" smtClean="0">
                          <a:effectLst/>
                        </a:rPr>
                        <a:t>13 </a:t>
                      </a:r>
                      <a:r>
                        <a:rPr lang="en-US" sz="2200" dirty="0" smtClean="0">
                          <a:effectLst/>
                        </a:rPr>
                        <a:t>thirteen</a:t>
                      </a:r>
                      <a:endParaRPr lang="hr-HR" sz="2200" dirty="0" smtClean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20 twenty</a:t>
                      </a:r>
                      <a:endParaRPr lang="hr-HR" sz="2200" dirty="0" smtClean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25 twenty-five</a:t>
                      </a:r>
                      <a:endParaRPr lang="hr-HR" sz="2200" dirty="0" smtClean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30 thirty</a:t>
                      </a:r>
                      <a:endParaRPr lang="hr-HR" sz="2200" dirty="0" smtClean="0">
                        <a:effectLst/>
                      </a:endParaRPr>
                    </a:p>
                    <a:p>
                      <a:pPr marL="0" marR="18034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31 </a:t>
                      </a:r>
                      <a:r>
                        <a:rPr lang="en-US" sz="2200" dirty="0">
                          <a:effectLst/>
                        </a:rPr>
                        <a:t>thirty-one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0" marR="56010" marT="0" marB="0"/>
                </a:tc>
                <a:tc>
                  <a:txBody>
                    <a:bodyPr/>
                    <a:lstStyle/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</a:t>
                      </a:r>
                      <a:r>
                        <a:rPr lang="en-US" sz="2200" baseline="30000" dirty="0">
                          <a:effectLst/>
                        </a:rPr>
                        <a:t>st</a:t>
                      </a:r>
                      <a:r>
                        <a:rPr lang="en-US" sz="2200" dirty="0">
                          <a:effectLst/>
                        </a:rPr>
                        <a:t>   the fir</a:t>
                      </a:r>
                      <a:r>
                        <a:rPr lang="en-US" sz="2200" dirty="0">
                          <a:solidFill>
                            <a:srgbClr val="FF0000"/>
                          </a:solidFill>
                          <a:effectLst/>
                        </a:rPr>
                        <a:t>st</a:t>
                      </a:r>
                      <a:r>
                        <a:rPr lang="en-US" sz="2200" dirty="0">
                          <a:effectLst/>
                        </a:rPr>
                        <a:t>     (</a:t>
                      </a:r>
                      <a:r>
                        <a:rPr lang="en-US" sz="2200" dirty="0" err="1">
                          <a:effectLst/>
                        </a:rPr>
                        <a:t>prvi</a:t>
                      </a:r>
                      <a:r>
                        <a:rPr lang="en-US" sz="2200" dirty="0">
                          <a:effectLst/>
                        </a:rPr>
                        <a:t>)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</a:t>
                      </a:r>
                      <a:r>
                        <a:rPr lang="en-US" sz="2200" baseline="30000" dirty="0">
                          <a:effectLst/>
                        </a:rPr>
                        <a:t>nd</a:t>
                      </a:r>
                      <a:r>
                        <a:rPr lang="en-US" sz="2200" dirty="0">
                          <a:effectLst/>
                        </a:rPr>
                        <a:t>  the seco</a:t>
                      </a:r>
                      <a:r>
                        <a:rPr lang="en-US" sz="2200" dirty="0">
                          <a:solidFill>
                            <a:srgbClr val="FF0000"/>
                          </a:solidFill>
                          <a:effectLst/>
                        </a:rPr>
                        <a:t>nd</a:t>
                      </a:r>
                      <a:r>
                        <a:rPr lang="en-US" sz="2200" dirty="0">
                          <a:effectLst/>
                        </a:rPr>
                        <a:t>  (</a:t>
                      </a:r>
                      <a:r>
                        <a:rPr lang="en-US" sz="2200" dirty="0" err="1">
                          <a:effectLst/>
                        </a:rPr>
                        <a:t>drugi</a:t>
                      </a:r>
                      <a:r>
                        <a:rPr lang="en-US" sz="2200" dirty="0">
                          <a:effectLst/>
                        </a:rPr>
                        <a:t>)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</a:t>
                      </a:r>
                      <a:r>
                        <a:rPr lang="en-US" sz="2200" baseline="30000" dirty="0">
                          <a:effectLst/>
                        </a:rPr>
                        <a:t>rd</a:t>
                      </a:r>
                      <a:r>
                        <a:rPr lang="en-US" sz="2200" dirty="0">
                          <a:effectLst/>
                        </a:rPr>
                        <a:t>  the thi</a:t>
                      </a:r>
                      <a:r>
                        <a:rPr lang="en-US" sz="2200" dirty="0">
                          <a:solidFill>
                            <a:srgbClr val="FF0000"/>
                          </a:solidFill>
                          <a:effectLst/>
                        </a:rPr>
                        <a:t>rd</a:t>
                      </a:r>
                      <a:endParaRPr lang="hr-HR" sz="2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</a:t>
                      </a:r>
                      <a:r>
                        <a:rPr lang="en-US" sz="2200" baseline="30000" dirty="0">
                          <a:effectLst/>
                        </a:rPr>
                        <a:t>th</a:t>
                      </a:r>
                      <a:r>
                        <a:rPr lang="en-US" sz="2200" dirty="0">
                          <a:effectLst/>
                        </a:rPr>
                        <a:t> the four</a:t>
                      </a:r>
                      <a:r>
                        <a:rPr lang="en-US" sz="22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hr-HR" sz="2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5</a:t>
                      </a:r>
                      <a:r>
                        <a:rPr lang="en-US" sz="2200" baseline="30000" dirty="0">
                          <a:effectLst/>
                        </a:rPr>
                        <a:t>th</a:t>
                      </a:r>
                      <a:r>
                        <a:rPr lang="en-US" sz="2200" dirty="0">
                          <a:effectLst/>
                        </a:rPr>
                        <a:t> the fifth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6</a:t>
                      </a:r>
                      <a:r>
                        <a:rPr lang="en-US" sz="2200" baseline="30000" dirty="0">
                          <a:effectLst/>
                        </a:rPr>
                        <a:t>th</a:t>
                      </a:r>
                      <a:r>
                        <a:rPr lang="en-US" sz="2200" dirty="0">
                          <a:effectLst/>
                        </a:rPr>
                        <a:t> the sixth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8</a:t>
                      </a:r>
                      <a:r>
                        <a:rPr lang="en-US" sz="2200" baseline="30000" dirty="0" smtClean="0">
                          <a:effectLst/>
                        </a:rPr>
                        <a:t>th</a:t>
                      </a:r>
                      <a:r>
                        <a:rPr lang="en-US" sz="2200" dirty="0" smtClean="0">
                          <a:effectLst/>
                        </a:rPr>
                        <a:t> </a:t>
                      </a:r>
                      <a:r>
                        <a:rPr lang="en-US" sz="2200" dirty="0">
                          <a:effectLst/>
                        </a:rPr>
                        <a:t>the eighth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9</a:t>
                      </a:r>
                      <a:r>
                        <a:rPr lang="en-US" sz="2200" baseline="30000" dirty="0">
                          <a:effectLst/>
                        </a:rPr>
                        <a:t>th</a:t>
                      </a:r>
                      <a:r>
                        <a:rPr lang="en-US" sz="2200" dirty="0">
                          <a:effectLst/>
                        </a:rPr>
                        <a:t> the ninth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11</a:t>
                      </a:r>
                      <a:r>
                        <a:rPr lang="en-US" sz="2200" baseline="30000" dirty="0" smtClean="0">
                          <a:effectLst/>
                        </a:rPr>
                        <a:t>th</a:t>
                      </a:r>
                      <a:r>
                        <a:rPr lang="en-US" sz="2200" dirty="0" smtClean="0">
                          <a:effectLst/>
                        </a:rPr>
                        <a:t> </a:t>
                      </a:r>
                      <a:r>
                        <a:rPr lang="en-US" sz="2200" dirty="0">
                          <a:effectLst/>
                        </a:rPr>
                        <a:t>the eleventh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12</a:t>
                      </a:r>
                      <a:r>
                        <a:rPr lang="en-US" sz="2200" baseline="30000" dirty="0">
                          <a:effectLst/>
                        </a:rPr>
                        <a:t>th</a:t>
                      </a:r>
                      <a:r>
                        <a:rPr lang="en-US" sz="2200" dirty="0">
                          <a:effectLst/>
                        </a:rPr>
                        <a:t> the twelfth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13</a:t>
                      </a:r>
                      <a:r>
                        <a:rPr lang="en-US" sz="2200" baseline="30000" dirty="0">
                          <a:effectLst/>
                        </a:rPr>
                        <a:t>th</a:t>
                      </a:r>
                      <a:r>
                        <a:rPr lang="en-US" sz="2200" dirty="0">
                          <a:effectLst/>
                        </a:rPr>
                        <a:t> the </a:t>
                      </a:r>
                      <a:r>
                        <a:rPr lang="en-US" sz="2200" dirty="0" smtClean="0">
                          <a:effectLst/>
                        </a:rPr>
                        <a:t>thirteenth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20</a:t>
                      </a:r>
                      <a:r>
                        <a:rPr lang="en-US" sz="2200" baseline="30000" dirty="0">
                          <a:effectLst/>
                        </a:rPr>
                        <a:t>th</a:t>
                      </a:r>
                      <a:r>
                        <a:rPr lang="en-US" sz="2200" dirty="0">
                          <a:effectLst/>
                        </a:rPr>
                        <a:t> the twent</a:t>
                      </a:r>
                      <a:r>
                        <a:rPr lang="en-US" sz="2200" dirty="0">
                          <a:solidFill>
                            <a:srgbClr val="FF0000"/>
                          </a:solidFill>
                          <a:effectLst/>
                        </a:rPr>
                        <a:t>ieth</a:t>
                      </a:r>
                      <a:endParaRPr lang="hr-HR" sz="2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25</a:t>
                      </a:r>
                      <a:r>
                        <a:rPr lang="en-US" sz="2200" baseline="30000" dirty="0">
                          <a:effectLst/>
                        </a:rPr>
                        <a:t>th</a:t>
                      </a:r>
                      <a:r>
                        <a:rPr lang="en-US" sz="2200" dirty="0">
                          <a:effectLst/>
                        </a:rPr>
                        <a:t> the twenty-fifth</a:t>
                      </a:r>
                      <a:endParaRPr lang="hr-HR" sz="2200" dirty="0"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30</a:t>
                      </a:r>
                      <a:r>
                        <a:rPr lang="en-US" sz="2200" baseline="30000" dirty="0">
                          <a:effectLst/>
                        </a:rPr>
                        <a:t>th</a:t>
                      </a:r>
                      <a:r>
                        <a:rPr lang="en-US" sz="2200" dirty="0">
                          <a:effectLst/>
                        </a:rPr>
                        <a:t> the thirt</a:t>
                      </a:r>
                      <a:r>
                        <a:rPr lang="en-US" sz="2200" dirty="0">
                          <a:solidFill>
                            <a:srgbClr val="FF0000"/>
                          </a:solidFill>
                          <a:effectLst/>
                        </a:rPr>
                        <a:t>ieth</a:t>
                      </a:r>
                      <a:endParaRPr lang="hr-HR" sz="2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80340" marR="180340"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31</a:t>
                      </a:r>
                      <a:r>
                        <a:rPr lang="en-US" sz="2200" baseline="30000" dirty="0">
                          <a:effectLst/>
                        </a:rPr>
                        <a:t>st</a:t>
                      </a:r>
                      <a:r>
                        <a:rPr lang="en-US" sz="2200" dirty="0">
                          <a:effectLst/>
                        </a:rPr>
                        <a:t> the thirty-first 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0" marR="56010" marT="0" marB="0"/>
                </a:tc>
                <a:extLst>
                  <a:ext uri="{0D108BD9-81ED-4DB2-BD59-A6C34878D82A}">
                    <a16:rowId xmlns:a16="http://schemas.microsoft.com/office/drawing/2014/main" val="4063513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2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8826"/>
            <a:ext cx="10515600" cy="46211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Years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530942"/>
            <a:ext cx="5181600" cy="6223819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/>
              <a:t>Writing years </a:t>
            </a:r>
          </a:p>
          <a:p>
            <a:pPr marL="0" indent="0">
              <a:buNone/>
            </a:pPr>
            <a:r>
              <a:rPr lang="en-GB" sz="1900" dirty="0" smtClean="0"/>
              <a:t>(they are cardinal numbers)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1995</a:t>
            </a:r>
          </a:p>
          <a:p>
            <a:pPr marL="0" indent="0">
              <a:buNone/>
            </a:pPr>
            <a:r>
              <a:rPr lang="en-GB" dirty="0" smtClean="0"/>
              <a:t>1862</a:t>
            </a:r>
          </a:p>
          <a:p>
            <a:pPr marL="0" indent="0">
              <a:buNone/>
            </a:pPr>
            <a:r>
              <a:rPr lang="en-GB" dirty="0" smtClean="0"/>
              <a:t>1911</a:t>
            </a:r>
          </a:p>
          <a:p>
            <a:pPr marL="0" indent="0">
              <a:buNone/>
            </a:pPr>
            <a:r>
              <a:rPr lang="en-GB" dirty="0" smtClean="0"/>
              <a:t>1748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Be careful!</a:t>
            </a:r>
          </a:p>
          <a:p>
            <a:pPr marL="0" indent="0">
              <a:buNone/>
            </a:pPr>
            <a:r>
              <a:rPr lang="en-GB" dirty="0" smtClean="0"/>
              <a:t>2001</a:t>
            </a:r>
          </a:p>
          <a:p>
            <a:pPr marL="0" indent="0">
              <a:buNone/>
            </a:pPr>
            <a:r>
              <a:rPr lang="en-GB" dirty="0" smtClean="0"/>
              <a:t>2008</a:t>
            </a:r>
          </a:p>
          <a:p>
            <a:pPr marL="0" indent="0">
              <a:buNone/>
            </a:pPr>
            <a:r>
              <a:rPr lang="en-GB" dirty="0" smtClean="0"/>
              <a:t>After 2010 (two ways)</a:t>
            </a:r>
          </a:p>
          <a:p>
            <a:pPr marL="0" indent="0">
              <a:buNone/>
            </a:pPr>
            <a:r>
              <a:rPr lang="en-GB" dirty="0" smtClean="0"/>
              <a:t>2011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2021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199" y="530942"/>
            <a:ext cx="5891981" cy="6223819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/>
              <a:t>Saying years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19                95</a:t>
            </a:r>
          </a:p>
          <a:p>
            <a:pPr marL="0" indent="0">
              <a:buNone/>
            </a:pPr>
            <a:r>
              <a:rPr lang="en-GB" dirty="0" smtClean="0"/>
              <a:t>nineteen       ninety-five</a:t>
            </a:r>
          </a:p>
          <a:p>
            <a:pPr marL="0" indent="0">
              <a:buNone/>
            </a:pPr>
            <a:r>
              <a:rPr lang="en-GB" dirty="0" smtClean="0"/>
              <a:t>eighteen sixty-two</a:t>
            </a:r>
          </a:p>
          <a:p>
            <a:pPr marL="0" indent="0">
              <a:buNone/>
            </a:pPr>
            <a:r>
              <a:rPr lang="en-GB" dirty="0" smtClean="0"/>
              <a:t>nineteen eleven</a:t>
            </a:r>
          </a:p>
          <a:p>
            <a:pPr marL="0" indent="0">
              <a:buNone/>
            </a:pPr>
            <a:r>
              <a:rPr lang="en-GB" dirty="0" smtClean="0"/>
              <a:t>seventeen forty-eight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two thousand </a:t>
            </a:r>
            <a:r>
              <a:rPr lang="en-GB" dirty="0" smtClean="0"/>
              <a:t>and two</a:t>
            </a:r>
          </a:p>
          <a:p>
            <a:pPr marL="0" indent="0">
              <a:buNone/>
            </a:pPr>
            <a:r>
              <a:rPr lang="en-GB" u="sng" dirty="0" smtClean="0"/>
              <a:t>two thous</a:t>
            </a:r>
            <a:r>
              <a:rPr lang="en-GB" dirty="0" smtClean="0"/>
              <a:t>and and eight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two thousand </a:t>
            </a:r>
            <a:r>
              <a:rPr lang="en-GB" dirty="0" smtClean="0"/>
              <a:t>and eleven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or</a:t>
            </a:r>
            <a:r>
              <a:rPr lang="en-GB" dirty="0" smtClean="0"/>
              <a:t> twenty eleven</a:t>
            </a:r>
          </a:p>
          <a:p>
            <a:pPr marL="0" indent="0">
              <a:buNone/>
            </a:pPr>
            <a:r>
              <a:rPr lang="en-GB" u="sng" dirty="0" smtClean="0"/>
              <a:t>two thousand </a:t>
            </a:r>
            <a:r>
              <a:rPr lang="en-GB" dirty="0" smtClean="0"/>
              <a:t>and twenty-one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or</a:t>
            </a:r>
            <a:r>
              <a:rPr lang="en-GB" dirty="0" smtClean="0"/>
              <a:t> twenty twenty-one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09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9778"/>
          </a:xfrm>
        </p:spPr>
        <p:txBody>
          <a:bodyPr>
            <a:normAutofit fontScale="90000"/>
          </a:bodyPr>
          <a:lstStyle/>
          <a:p>
            <a:r>
              <a:rPr lang="hr-HR" b="1" dirty="0" err="1" smtClean="0"/>
              <a:t>Prepositions</a:t>
            </a:r>
            <a:r>
              <a:rPr lang="hr-HR" dirty="0" smtClean="0"/>
              <a:t>: </a:t>
            </a:r>
            <a:r>
              <a:rPr lang="hr-HR" b="1" dirty="0" smtClean="0">
                <a:solidFill>
                  <a:srgbClr val="FF0000"/>
                </a:solidFill>
              </a:rPr>
              <a:t>on</a:t>
            </a:r>
            <a:r>
              <a:rPr lang="hr-HR" dirty="0" smtClean="0"/>
              <a:t> </a:t>
            </a:r>
            <a:r>
              <a:rPr lang="hr-HR" b="1" dirty="0" err="1" smtClean="0"/>
              <a:t>and</a:t>
            </a:r>
            <a:r>
              <a:rPr lang="hr-HR" dirty="0" smtClean="0"/>
              <a:t> </a:t>
            </a:r>
            <a:r>
              <a:rPr lang="hr-HR" b="1" dirty="0" err="1" smtClean="0">
                <a:solidFill>
                  <a:srgbClr val="FF0000"/>
                </a:solidFill>
              </a:rPr>
              <a:t>in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394" y="1737249"/>
            <a:ext cx="3519948" cy="4377750"/>
          </a:xfrm>
        </p:spPr>
      </p:pic>
    </p:spTree>
    <p:extLst>
      <p:ext uri="{BB962C8B-B14F-4D97-AF65-F5344CB8AC3E}">
        <p14:creationId xmlns:p14="http://schemas.microsoft.com/office/powerpoint/2010/main" val="179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27819"/>
            <a:ext cx="10515600" cy="314633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/>
              <a:t>Say the dates and years.</a:t>
            </a:r>
            <a:endParaRPr lang="en-GB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94968" y="668594"/>
            <a:ext cx="3873909" cy="59681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1 / 3 – 3rd March</a:t>
            </a:r>
          </a:p>
          <a:p>
            <a:pPr marL="0" indent="0">
              <a:buNone/>
            </a:pPr>
            <a:r>
              <a:rPr lang="en-GB" dirty="0" smtClean="0"/>
              <a:t>5 / 1 </a:t>
            </a:r>
          </a:p>
          <a:p>
            <a:pPr marL="0" indent="0">
              <a:buNone/>
            </a:pPr>
            <a:r>
              <a:rPr lang="en-GB" dirty="0" smtClean="0"/>
              <a:t>11 / 5</a:t>
            </a:r>
          </a:p>
          <a:p>
            <a:pPr marL="0" indent="0">
              <a:buNone/>
            </a:pPr>
            <a:r>
              <a:rPr lang="en-GB" dirty="0" smtClean="0"/>
              <a:t>12 / 8 </a:t>
            </a:r>
          </a:p>
          <a:p>
            <a:pPr marL="0" indent="0">
              <a:buNone/>
            </a:pPr>
            <a:r>
              <a:rPr lang="en-GB" dirty="0" smtClean="0"/>
              <a:t>22 / 4</a:t>
            </a:r>
          </a:p>
          <a:p>
            <a:pPr marL="0" indent="0">
              <a:buNone/>
            </a:pPr>
            <a:r>
              <a:rPr lang="en-GB" dirty="0" smtClean="0"/>
              <a:t>23 / 10</a:t>
            </a:r>
          </a:p>
          <a:p>
            <a:pPr marL="0" indent="0">
              <a:buNone/>
            </a:pPr>
            <a:r>
              <a:rPr lang="en-GB" dirty="0" smtClean="0"/>
              <a:t>31 / 12</a:t>
            </a:r>
          </a:p>
          <a:p>
            <a:pPr marL="0" indent="0">
              <a:buNone/>
            </a:pPr>
            <a:r>
              <a:rPr lang="en-GB" dirty="0" smtClean="0"/>
              <a:t>15 / 6</a:t>
            </a:r>
          </a:p>
          <a:p>
            <a:pPr marL="0" indent="0">
              <a:buNone/>
            </a:pPr>
            <a:r>
              <a:rPr lang="en-GB" dirty="0" smtClean="0"/>
              <a:t>8 / 9</a:t>
            </a:r>
          </a:p>
          <a:p>
            <a:pPr marL="0" indent="0">
              <a:buNone/>
            </a:pPr>
            <a:r>
              <a:rPr lang="en-GB" dirty="0" smtClean="0"/>
              <a:t>1645</a:t>
            </a:r>
          </a:p>
          <a:p>
            <a:pPr marL="0" indent="0">
              <a:buNone/>
            </a:pPr>
            <a:r>
              <a:rPr lang="en-GB" dirty="0" smtClean="0"/>
              <a:t>1786</a:t>
            </a:r>
          </a:p>
          <a:p>
            <a:pPr marL="0" indent="0">
              <a:buNone/>
            </a:pPr>
            <a:r>
              <a:rPr lang="en-GB" dirty="0" smtClean="0"/>
              <a:t>1873</a:t>
            </a:r>
          </a:p>
          <a:p>
            <a:pPr marL="0" indent="0">
              <a:buNone/>
            </a:pPr>
            <a:r>
              <a:rPr lang="en-GB" dirty="0" smtClean="0"/>
              <a:t>2001</a:t>
            </a:r>
          </a:p>
          <a:p>
            <a:pPr marL="0" indent="0">
              <a:buNone/>
            </a:pPr>
            <a:r>
              <a:rPr lang="en-GB" dirty="0" smtClean="0"/>
              <a:t>2004</a:t>
            </a:r>
          </a:p>
          <a:p>
            <a:pPr marL="0" indent="0">
              <a:buNone/>
            </a:pPr>
            <a:r>
              <a:rPr lang="en-GB" dirty="0" smtClean="0"/>
              <a:t>2010</a:t>
            </a:r>
          </a:p>
          <a:p>
            <a:pPr marL="0" indent="0">
              <a:buNone/>
            </a:pPr>
            <a:r>
              <a:rPr lang="en-GB" dirty="0" smtClean="0"/>
              <a:t>2015</a:t>
            </a:r>
          </a:p>
          <a:p>
            <a:pPr marL="0" indent="0">
              <a:buNone/>
            </a:pPr>
            <a:r>
              <a:rPr lang="en-GB" dirty="0" smtClean="0"/>
              <a:t>2020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965290" y="668594"/>
            <a:ext cx="6980903" cy="59681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dirty="0" smtClean="0"/>
              <a:t>On t</a:t>
            </a:r>
            <a:r>
              <a:rPr lang="en-GB" dirty="0" smtClean="0"/>
              <a:t>he </a:t>
            </a:r>
            <a:r>
              <a:rPr lang="en-GB" dirty="0" smtClean="0"/>
              <a:t>third of March</a:t>
            </a:r>
          </a:p>
          <a:p>
            <a:pPr marL="0" indent="0">
              <a:buNone/>
            </a:pPr>
            <a:r>
              <a:rPr lang="hr-HR" dirty="0" smtClean="0"/>
              <a:t>On t</a:t>
            </a:r>
            <a:r>
              <a:rPr lang="en-GB" dirty="0" smtClean="0"/>
              <a:t>he </a:t>
            </a:r>
            <a:r>
              <a:rPr lang="en-GB" dirty="0" smtClean="0"/>
              <a:t>fifth of January</a:t>
            </a:r>
          </a:p>
          <a:p>
            <a:pPr marL="0" indent="0">
              <a:buNone/>
            </a:pPr>
            <a:r>
              <a:rPr lang="hr-HR" dirty="0" smtClean="0"/>
              <a:t>On t</a:t>
            </a:r>
            <a:r>
              <a:rPr lang="en-GB" dirty="0" smtClean="0"/>
              <a:t>he </a:t>
            </a:r>
            <a:r>
              <a:rPr lang="en-GB" dirty="0" smtClean="0"/>
              <a:t>eleventh of May</a:t>
            </a:r>
          </a:p>
          <a:p>
            <a:pPr marL="0" indent="0">
              <a:buNone/>
            </a:pPr>
            <a:r>
              <a:rPr lang="hr-HR" dirty="0" smtClean="0"/>
              <a:t>On t</a:t>
            </a:r>
            <a:r>
              <a:rPr lang="en-GB" dirty="0" smtClean="0"/>
              <a:t>he </a:t>
            </a:r>
            <a:r>
              <a:rPr lang="en-GB" dirty="0" smtClean="0"/>
              <a:t>twelfth of August</a:t>
            </a:r>
          </a:p>
          <a:p>
            <a:pPr marL="0" indent="0">
              <a:buNone/>
            </a:pPr>
            <a:r>
              <a:rPr lang="hr-HR" dirty="0" smtClean="0"/>
              <a:t>On t</a:t>
            </a:r>
            <a:r>
              <a:rPr lang="en-GB" dirty="0" smtClean="0"/>
              <a:t>he </a:t>
            </a:r>
            <a:r>
              <a:rPr lang="en-GB" dirty="0" smtClean="0"/>
              <a:t>twenty-second of April</a:t>
            </a:r>
          </a:p>
          <a:p>
            <a:pPr marL="0" indent="0">
              <a:buNone/>
            </a:pPr>
            <a:r>
              <a:rPr lang="hr-HR" dirty="0" smtClean="0"/>
              <a:t>On t</a:t>
            </a:r>
            <a:r>
              <a:rPr lang="en-GB" dirty="0" smtClean="0"/>
              <a:t>he </a:t>
            </a:r>
            <a:r>
              <a:rPr lang="en-GB" dirty="0" smtClean="0"/>
              <a:t>twenty-third of October</a:t>
            </a:r>
          </a:p>
          <a:p>
            <a:pPr marL="0" indent="0">
              <a:buNone/>
            </a:pPr>
            <a:r>
              <a:rPr lang="hr-HR" dirty="0" smtClean="0"/>
              <a:t>On t</a:t>
            </a:r>
            <a:r>
              <a:rPr lang="en-GB" dirty="0" smtClean="0"/>
              <a:t>he </a:t>
            </a:r>
            <a:r>
              <a:rPr lang="en-GB" dirty="0" smtClean="0"/>
              <a:t>thirty-first of December</a:t>
            </a:r>
          </a:p>
          <a:p>
            <a:pPr marL="0" indent="0">
              <a:buNone/>
            </a:pPr>
            <a:r>
              <a:rPr lang="hr-HR" dirty="0" smtClean="0"/>
              <a:t>On t</a:t>
            </a:r>
            <a:r>
              <a:rPr lang="en-GB" dirty="0" smtClean="0"/>
              <a:t>he </a:t>
            </a:r>
            <a:r>
              <a:rPr lang="en-GB" dirty="0" smtClean="0"/>
              <a:t>fifteenth of June</a:t>
            </a:r>
          </a:p>
          <a:p>
            <a:pPr marL="0" indent="0">
              <a:buNone/>
            </a:pPr>
            <a:r>
              <a:rPr lang="hr-HR" dirty="0" smtClean="0"/>
              <a:t>On t</a:t>
            </a:r>
            <a:r>
              <a:rPr lang="en-GB" dirty="0" smtClean="0"/>
              <a:t>he </a:t>
            </a:r>
            <a:r>
              <a:rPr lang="en-GB" dirty="0" smtClean="0"/>
              <a:t>eighth of September</a:t>
            </a:r>
          </a:p>
          <a:p>
            <a:pPr marL="0" indent="0">
              <a:buNone/>
            </a:pPr>
            <a:r>
              <a:rPr lang="hr-HR" dirty="0" smtClean="0"/>
              <a:t>In </a:t>
            </a:r>
            <a:r>
              <a:rPr lang="en-GB" dirty="0" smtClean="0"/>
              <a:t>sixteen forty-five</a:t>
            </a:r>
          </a:p>
          <a:p>
            <a:pPr marL="0" indent="0">
              <a:buNone/>
            </a:pPr>
            <a:r>
              <a:rPr lang="en-GB" dirty="0" smtClean="0"/>
              <a:t>In seventeen eighty-six</a:t>
            </a:r>
          </a:p>
          <a:p>
            <a:pPr marL="0" indent="0">
              <a:buNone/>
            </a:pPr>
            <a:r>
              <a:rPr lang="en-GB" dirty="0" smtClean="0"/>
              <a:t>In eighteen seventy-three</a:t>
            </a:r>
          </a:p>
          <a:p>
            <a:pPr marL="0" indent="0">
              <a:buNone/>
            </a:pPr>
            <a:r>
              <a:rPr lang="hr-HR" dirty="0" smtClean="0"/>
              <a:t>In t</a:t>
            </a:r>
            <a:r>
              <a:rPr lang="en-GB" dirty="0" smtClean="0"/>
              <a:t>wo </a:t>
            </a:r>
            <a:r>
              <a:rPr lang="en-GB" dirty="0" smtClean="0"/>
              <a:t>thousand and one</a:t>
            </a:r>
          </a:p>
          <a:p>
            <a:pPr marL="0" indent="0">
              <a:buNone/>
            </a:pPr>
            <a:r>
              <a:rPr lang="hr-HR" dirty="0" smtClean="0"/>
              <a:t>In t</a:t>
            </a:r>
            <a:r>
              <a:rPr lang="en-GB" dirty="0" smtClean="0"/>
              <a:t>wo </a:t>
            </a:r>
            <a:r>
              <a:rPr lang="en-GB" dirty="0" smtClean="0"/>
              <a:t>thousand and four</a:t>
            </a:r>
          </a:p>
          <a:p>
            <a:pPr marL="0" indent="0">
              <a:buNone/>
            </a:pPr>
            <a:r>
              <a:rPr lang="hr-HR" dirty="0" smtClean="0"/>
              <a:t>In t</a:t>
            </a:r>
            <a:r>
              <a:rPr lang="en-GB" dirty="0" smtClean="0"/>
              <a:t>wo </a:t>
            </a:r>
            <a:r>
              <a:rPr lang="en-GB" dirty="0" smtClean="0"/>
              <a:t>thousand and </a:t>
            </a:r>
            <a:r>
              <a:rPr lang="hr-HR" dirty="0" smtClean="0"/>
              <a:t>ten</a:t>
            </a:r>
            <a:r>
              <a:rPr lang="en-GB" dirty="0" smtClean="0"/>
              <a:t> </a:t>
            </a:r>
            <a:r>
              <a:rPr lang="en-GB" dirty="0" smtClean="0"/>
              <a:t>/ in twenty ten</a:t>
            </a:r>
          </a:p>
          <a:p>
            <a:pPr marL="0" indent="0">
              <a:buNone/>
            </a:pPr>
            <a:r>
              <a:rPr lang="en-GB" dirty="0" smtClean="0"/>
              <a:t>In two thousand and fifteen / in twenty fifteen</a:t>
            </a:r>
          </a:p>
          <a:p>
            <a:pPr marL="0" indent="0">
              <a:buNone/>
            </a:pPr>
            <a:r>
              <a:rPr lang="en-GB" dirty="0" smtClean="0"/>
              <a:t>In two thousand and twenty / in twenty </a:t>
            </a:r>
            <a:r>
              <a:rPr lang="en-GB" dirty="0" smtClean="0"/>
              <a:t>twenty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03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368</Words>
  <Application>Microsoft Office PowerPoint</Application>
  <PresentationFormat>Široki zaslon</PresentationFormat>
  <Paragraphs>117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sustava Office</vt:lpstr>
      <vt:lpstr>Dates and years</vt:lpstr>
      <vt:lpstr>Writing and saying dates.</vt:lpstr>
      <vt:lpstr>Ordinal numbers</vt:lpstr>
      <vt:lpstr>Years</vt:lpstr>
      <vt:lpstr>Prepositions: on and in</vt:lpstr>
      <vt:lpstr>Say the dates and years.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Dates and years</dc:title>
  <dc:creator>Nina Čalić</dc:creator>
  <cp:lastModifiedBy>Nina Čalić</cp:lastModifiedBy>
  <cp:revision>10</cp:revision>
  <dcterms:created xsi:type="dcterms:W3CDTF">2021-04-10T11:48:17Z</dcterms:created>
  <dcterms:modified xsi:type="dcterms:W3CDTF">2021-04-10T13:00:43Z</dcterms:modified>
</cp:coreProperties>
</file>