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95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03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51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30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26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05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81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73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4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4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4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539A8-799E-43BA-B3D9-CC6E583DEE59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3FB9F-95A1-426D-9962-077D3CEDA2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93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Countable and uncountable nouns</a:t>
            </a:r>
            <a:endParaRPr lang="en-GB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54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235974"/>
            <a:ext cx="10515600" cy="629266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Nouns can be singular and plural.</a:t>
            </a:r>
            <a:endParaRPr lang="en-GB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06477" y="865240"/>
            <a:ext cx="5813323" cy="5850192"/>
          </a:xfrm>
        </p:spPr>
        <p:txBody>
          <a:bodyPr/>
          <a:lstStyle/>
          <a:p>
            <a:pPr marL="0" indent="0">
              <a:buNone/>
            </a:pPr>
            <a:r>
              <a:rPr lang="hr-HR" b="1" dirty="0" smtClean="0">
                <a:solidFill>
                  <a:srgbClr val="C00000"/>
                </a:solidFill>
              </a:rPr>
              <a:t>SINGULAR </a:t>
            </a:r>
          </a:p>
          <a:p>
            <a:pPr marL="0" indent="0">
              <a:buNone/>
            </a:pPr>
            <a:r>
              <a:rPr lang="hr-HR" dirty="0" smtClean="0"/>
              <a:t>a </a:t>
            </a:r>
            <a:r>
              <a:rPr lang="en-GB" dirty="0" smtClean="0"/>
              <a:t>pen</a:t>
            </a:r>
          </a:p>
          <a:p>
            <a:pPr marL="0" indent="0">
              <a:buNone/>
            </a:pPr>
            <a:r>
              <a:rPr lang="en-GB" dirty="0" smtClean="0"/>
              <a:t>a house</a:t>
            </a:r>
          </a:p>
          <a:p>
            <a:pPr marL="0" indent="0">
              <a:buNone/>
            </a:pPr>
            <a:r>
              <a:rPr lang="en-GB" dirty="0" smtClean="0"/>
              <a:t>a table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bu</a:t>
            </a:r>
            <a:r>
              <a:rPr lang="en-GB" dirty="0" smtClean="0">
                <a:solidFill>
                  <a:srgbClr val="C00000"/>
                </a:solidFill>
              </a:rPr>
              <a:t>s</a:t>
            </a:r>
          </a:p>
          <a:p>
            <a:pPr marL="0" indent="0">
              <a:buNone/>
            </a:pPr>
            <a:r>
              <a:rPr lang="en-GB" dirty="0" smtClean="0"/>
              <a:t>a bu</a:t>
            </a:r>
            <a:r>
              <a:rPr lang="en-GB" dirty="0" smtClean="0">
                <a:solidFill>
                  <a:srgbClr val="C00000"/>
                </a:solidFill>
              </a:rPr>
              <a:t>sh</a:t>
            </a:r>
          </a:p>
          <a:p>
            <a:pPr marL="0" indent="0">
              <a:buNone/>
            </a:pPr>
            <a:r>
              <a:rPr lang="en-GB" dirty="0" smtClean="0"/>
              <a:t>a wat</a:t>
            </a:r>
            <a:r>
              <a:rPr lang="en-GB" dirty="0" smtClean="0">
                <a:solidFill>
                  <a:srgbClr val="C00000"/>
                </a:solidFill>
              </a:rPr>
              <a:t>ch</a:t>
            </a:r>
          </a:p>
          <a:p>
            <a:pPr marL="0" indent="0">
              <a:buNone/>
            </a:pPr>
            <a:r>
              <a:rPr lang="en-GB" dirty="0" smtClean="0"/>
              <a:t>a fo</a:t>
            </a:r>
            <a:r>
              <a:rPr lang="en-GB" dirty="0" smtClean="0">
                <a:solidFill>
                  <a:srgbClr val="C00000"/>
                </a:solidFill>
              </a:rPr>
              <a:t>x</a:t>
            </a:r>
          </a:p>
          <a:p>
            <a:pPr marL="0" indent="0">
              <a:buNone/>
            </a:pPr>
            <a:r>
              <a:rPr lang="en-GB" dirty="0" smtClean="0"/>
              <a:t>a tomat</a:t>
            </a:r>
            <a:r>
              <a:rPr lang="en-GB" dirty="0" smtClean="0">
                <a:solidFill>
                  <a:srgbClr val="C00000"/>
                </a:solidFill>
              </a:rPr>
              <a:t>o</a:t>
            </a:r>
            <a:r>
              <a:rPr lang="en-GB" dirty="0" smtClean="0"/>
              <a:t>/a potat</a:t>
            </a:r>
            <a:r>
              <a:rPr lang="en-GB" dirty="0" smtClean="0">
                <a:solidFill>
                  <a:srgbClr val="C00000"/>
                </a:solidFill>
              </a:rPr>
              <a:t>o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199" y="865240"/>
            <a:ext cx="5813323" cy="5850192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C00000"/>
                </a:solidFill>
              </a:rPr>
              <a:t>PLURAL with –s</a:t>
            </a:r>
          </a:p>
          <a:p>
            <a:pPr marL="0" indent="0">
              <a:buNone/>
            </a:pPr>
            <a:r>
              <a:rPr lang="en-GB" dirty="0" smtClean="0"/>
              <a:t>two pens</a:t>
            </a:r>
          </a:p>
          <a:p>
            <a:pPr marL="0" indent="0">
              <a:buNone/>
            </a:pPr>
            <a:r>
              <a:rPr lang="en-GB" dirty="0" smtClean="0"/>
              <a:t>two houses</a:t>
            </a:r>
          </a:p>
          <a:p>
            <a:pPr marL="0" indent="0">
              <a:buNone/>
            </a:pPr>
            <a:r>
              <a:rPr lang="en-GB" dirty="0" smtClean="0"/>
              <a:t>two tables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C00000"/>
                </a:solidFill>
              </a:rPr>
              <a:t>PLURAL with –</a:t>
            </a:r>
            <a:r>
              <a:rPr lang="en-GB" b="1" dirty="0" err="1" smtClean="0">
                <a:solidFill>
                  <a:srgbClr val="C00000"/>
                </a:solidFill>
              </a:rPr>
              <a:t>es</a:t>
            </a:r>
            <a:endParaRPr lang="en-GB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two buses</a:t>
            </a:r>
          </a:p>
          <a:p>
            <a:pPr marL="0" indent="0">
              <a:buNone/>
            </a:pPr>
            <a:r>
              <a:rPr lang="en-GB" dirty="0" smtClean="0"/>
              <a:t>two bushes</a:t>
            </a:r>
          </a:p>
          <a:p>
            <a:pPr marL="0" indent="0">
              <a:buNone/>
            </a:pPr>
            <a:r>
              <a:rPr lang="en-GB" dirty="0" smtClean="0"/>
              <a:t>two watches</a:t>
            </a:r>
          </a:p>
          <a:p>
            <a:pPr marL="0" indent="0">
              <a:buNone/>
            </a:pPr>
            <a:r>
              <a:rPr lang="en-GB" dirty="0" smtClean="0"/>
              <a:t>two foxes</a:t>
            </a:r>
          </a:p>
          <a:p>
            <a:pPr marL="0" indent="0">
              <a:buNone/>
            </a:pPr>
            <a:r>
              <a:rPr lang="en-GB" dirty="0" smtClean="0"/>
              <a:t>two tomatoes/potatoes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97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35974" y="206476"/>
            <a:ext cx="5783826" cy="64401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rgbClr val="C00000"/>
                </a:solidFill>
              </a:rPr>
              <a:t>SINGULAR</a:t>
            </a:r>
          </a:p>
          <a:p>
            <a:pPr marL="0" indent="0">
              <a:buNone/>
            </a:pPr>
            <a:r>
              <a:rPr lang="en-GB" dirty="0" smtClean="0"/>
              <a:t>a boy</a:t>
            </a:r>
          </a:p>
          <a:p>
            <a:pPr marL="0" indent="0">
              <a:buNone/>
            </a:pPr>
            <a:r>
              <a:rPr lang="en-GB" dirty="0" smtClean="0"/>
              <a:t>a toy</a:t>
            </a:r>
          </a:p>
          <a:p>
            <a:pPr marL="0" indent="0">
              <a:buNone/>
            </a:pPr>
            <a:r>
              <a:rPr lang="en-GB" dirty="0" smtClean="0"/>
              <a:t>a key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family</a:t>
            </a:r>
          </a:p>
          <a:p>
            <a:pPr marL="0" indent="0">
              <a:buNone/>
            </a:pPr>
            <a:r>
              <a:rPr lang="en-GB" dirty="0" smtClean="0"/>
              <a:t>a lorry</a:t>
            </a:r>
          </a:p>
          <a:p>
            <a:pPr marL="0" indent="0">
              <a:buNone/>
            </a:pPr>
            <a:r>
              <a:rPr lang="en-GB" dirty="0" smtClean="0"/>
              <a:t>a fly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loaf</a:t>
            </a:r>
          </a:p>
          <a:p>
            <a:pPr marL="0" indent="0">
              <a:buNone/>
            </a:pPr>
            <a:r>
              <a:rPr lang="en-GB" dirty="0" smtClean="0"/>
              <a:t>a leaf</a:t>
            </a:r>
          </a:p>
          <a:p>
            <a:pPr marL="0" indent="0">
              <a:buNone/>
            </a:pPr>
            <a:r>
              <a:rPr lang="en-GB" dirty="0" smtClean="0"/>
              <a:t>a life</a:t>
            </a:r>
          </a:p>
          <a:p>
            <a:pPr marL="0" indent="0">
              <a:buNone/>
            </a:pPr>
            <a:r>
              <a:rPr lang="en-GB" dirty="0" smtClean="0"/>
              <a:t>a wife</a:t>
            </a:r>
          </a:p>
          <a:p>
            <a:pPr marL="0" indent="0">
              <a:buNone/>
            </a:pPr>
            <a:r>
              <a:rPr lang="en-GB" dirty="0" smtClean="0"/>
              <a:t>a wolf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206477"/>
            <a:ext cx="5872316" cy="6440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C00000"/>
                </a:solidFill>
              </a:rPr>
              <a:t>PLURAL: vowel + y + s</a:t>
            </a:r>
          </a:p>
          <a:p>
            <a:pPr marL="0" indent="0">
              <a:buNone/>
            </a:pPr>
            <a:r>
              <a:rPr lang="en-GB" dirty="0" smtClean="0"/>
              <a:t>two boys</a:t>
            </a:r>
          </a:p>
          <a:p>
            <a:pPr marL="0" indent="0">
              <a:buNone/>
            </a:pPr>
            <a:r>
              <a:rPr lang="en-GB" dirty="0" smtClean="0"/>
              <a:t>two toys</a:t>
            </a:r>
          </a:p>
          <a:p>
            <a:pPr marL="0" indent="0">
              <a:buNone/>
            </a:pPr>
            <a:r>
              <a:rPr lang="en-GB" dirty="0" smtClean="0"/>
              <a:t>two keys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C00000"/>
                </a:solidFill>
              </a:rPr>
              <a:t>PLURAL: consonant + </a:t>
            </a:r>
            <a:r>
              <a:rPr lang="en-GB" b="1" dirty="0" err="1" smtClean="0">
                <a:solidFill>
                  <a:srgbClr val="C00000"/>
                </a:solidFill>
              </a:rPr>
              <a:t>i</a:t>
            </a:r>
            <a:r>
              <a:rPr lang="en-GB" b="1" dirty="0" smtClean="0">
                <a:solidFill>
                  <a:srgbClr val="C00000"/>
                </a:solidFill>
              </a:rPr>
              <a:t> + </a:t>
            </a:r>
            <a:r>
              <a:rPr lang="en-GB" b="1" dirty="0" err="1" smtClean="0">
                <a:solidFill>
                  <a:srgbClr val="C00000"/>
                </a:solidFill>
              </a:rPr>
              <a:t>es</a:t>
            </a:r>
            <a:endParaRPr lang="en-GB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two families</a:t>
            </a:r>
          </a:p>
          <a:p>
            <a:pPr marL="0" indent="0">
              <a:buNone/>
            </a:pPr>
            <a:r>
              <a:rPr lang="en-GB" dirty="0" smtClean="0"/>
              <a:t>two lorries</a:t>
            </a:r>
          </a:p>
          <a:p>
            <a:pPr marL="0" indent="0">
              <a:buNone/>
            </a:pPr>
            <a:r>
              <a:rPr lang="en-GB" dirty="0" smtClean="0"/>
              <a:t>two flies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C00000"/>
                </a:solidFill>
              </a:rPr>
              <a:t>PLURAL: f      v + </a:t>
            </a:r>
            <a:r>
              <a:rPr lang="en-GB" b="1" dirty="0" err="1" smtClean="0">
                <a:solidFill>
                  <a:srgbClr val="C00000"/>
                </a:solidFill>
              </a:rPr>
              <a:t>es</a:t>
            </a:r>
            <a:endParaRPr lang="en-GB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two loaves</a:t>
            </a:r>
          </a:p>
          <a:p>
            <a:pPr marL="0" indent="0">
              <a:buNone/>
            </a:pPr>
            <a:r>
              <a:rPr lang="en-GB" dirty="0" smtClean="0"/>
              <a:t>two leaves</a:t>
            </a:r>
          </a:p>
          <a:p>
            <a:pPr marL="0" indent="0">
              <a:buNone/>
            </a:pPr>
            <a:r>
              <a:rPr lang="en-GB" dirty="0" smtClean="0"/>
              <a:t>two lives</a:t>
            </a:r>
          </a:p>
          <a:p>
            <a:pPr marL="0" indent="0">
              <a:buNone/>
            </a:pPr>
            <a:r>
              <a:rPr lang="en-GB" dirty="0" smtClean="0"/>
              <a:t>two wives</a:t>
            </a:r>
          </a:p>
          <a:p>
            <a:pPr marL="0" indent="0">
              <a:buNone/>
            </a:pPr>
            <a:r>
              <a:rPr lang="en-GB" dirty="0" smtClean="0"/>
              <a:t>two wolves</a:t>
            </a:r>
            <a:endParaRPr lang="en-GB" dirty="0"/>
          </a:p>
        </p:txBody>
      </p:sp>
      <p:cxnSp>
        <p:nvCxnSpPr>
          <p:cNvPr id="8" name="Ravni poveznik sa strelicom 7"/>
          <p:cNvCxnSpPr/>
          <p:nvPr/>
        </p:nvCxnSpPr>
        <p:spPr>
          <a:xfrm flipV="1">
            <a:off x="7629832" y="3952568"/>
            <a:ext cx="324465" cy="19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81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78658"/>
            <a:ext cx="5181600" cy="66761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rgbClr val="C00000"/>
                </a:solidFill>
              </a:rPr>
              <a:t>SINGULAR</a:t>
            </a:r>
          </a:p>
          <a:p>
            <a:pPr marL="0" indent="0">
              <a:buNone/>
            </a:pPr>
            <a:r>
              <a:rPr lang="en-GB" sz="2900" dirty="0" smtClean="0"/>
              <a:t>a child</a:t>
            </a:r>
          </a:p>
          <a:p>
            <a:pPr marL="0" indent="0">
              <a:buNone/>
            </a:pPr>
            <a:r>
              <a:rPr lang="en-GB" sz="2900" dirty="0" smtClean="0"/>
              <a:t>an ox</a:t>
            </a:r>
          </a:p>
          <a:p>
            <a:pPr marL="0" indent="0">
              <a:buNone/>
            </a:pPr>
            <a:r>
              <a:rPr lang="en-GB" sz="2900" dirty="0" smtClean="0"/>
              <a:t>a man</a:t>
            </a:r>
          </a:p>
          <a:p>
            <a:pPr marL="0" indent="0">
              <a:buNone/>
            </a:pPr>
            <a:r>
              <a:rPr lang="en-GB" sz="2900" dirty="0" smtClean="0"/>
              <a:t>a woman</a:t>
            </a:r>
          </a:p>
          <a:p>
            <a:pPr marL="0" indent="0">
              <a:buNone/>
            </a:pPr>
            <a:r>
              <a:rPr lang="en-GB" sz="2900" dirty="0" smtClean="0"/>
              <a:t>a policeman</a:t>
            </a:r>
            <a:endParaRPr lang="hr-HR" sz="2900" dirty="0" smtClean="0"/>
          </a:p>
          <a:p>
            <a:pPr marL="0" indent="0">
              <a:buNone/>
            </a:pPr>
            <a:r>
              <a:rPr lang="en-GB" sz="2900" dirty="0" smtClean="0"/>
              <a:t>a fireman</a:t>
            </a:r>
          </a:p>
          <a:p>
            <a:pPr marL="0" indent="0">
              <a:buNone/>
            </a:pPr>
            <a:r>
              <a:rPr lang="en-GB" sz="2900" dirty="0" smtClean="0"/>
              <a:t>a foot</a:t>
            </a:r>
          </a:p>
          <a:p>
            <a:pPr marL="0" indent="0">
              <a:buNone/>
            </a:pPr>
            <a:r>
              <a:rPr lang="en-GB" sz="2900" dirty="0" smtClean="0"/>
              <a:t> a tooth</a:t>
            </a:r>
          </a:p>
          <a:p>
            <a:pPr marL="0" indent="0">
              <a:buNone/>
            </a:pPr>
            <a:r>
              <a:rPr lang="en-GB" sz="2900" dirty="0" smtClean="0"/>
              <a:t>a goose</a:t>
            </a:r>
          </a:p>
          <a:p>
            <a:pPr marL="0" indent="0">
              <a:buNone/>
            </a:pPr>
            <a:r>
              <a:rPr lang="en-GB" sz="2900" dirty="0" smtClean="0"/>
              <a:t>a mouse</a:t>
            </a:r>
          </a:p>
          <a:p>
            <a:pPr marL="0" indent="0">
              <a:buNone/>
            </a:pPr>
            <a:r>
              <a:rPr lang="en-GB" sz="2900" dirty="0" smtClean="0"/>
              <a:t>a dormouse</a:t>
            </a:r>
          </a:p>
          <a:p>
            <a:pPr marL="0" indent="0">
              <a:buNone/>
            </a:pPr>
            <a:r>
              <a:rPr lang="en-GB" sz="2900" dirty="0" smtClean="0"/>
              <a:t>a louse</a:t>
            </a:r>
          </a:p>
          <a:p>
            <a:pPr marL="0" indent="0">
              <a:buNone/>
            </a:pPr>
            <a:r>
              <a:rPr lang="en-GB" sz="2900" dirty="0" smtClean="0"/>
              <a:t>a fish</a:t>
            </a:r>
          </a:p>
          <a:p>
            <a:pPr marL="0" indent="0">
              <a:buNone/>
            </a:pPr>
            <a:r>
              <a:rPr lang="en-GB" sz="2900" dirty="0" smtClean="0"/>
              <a:t>a salmon</a:t>
            </a:r>
          </a:p>
          <a:p>
            <a:pPr marL="0" indent="0">
              <a:buNone/>
            </a:pPr>
            <a:r>
              <a:rPr lang="en-GB" sz="2900" dirty="0" smtClean="0"/>
              <a:t>a sheep</a:t>
            </a:r>
          </a:p>
          <a:p>
            <a:pPr marL="0" indent="0">
              <a:buNone/>
            </a:pPr>
            <a:r>
              <a:rPr lang="en-GB" sz="2900" dirty="0" smtClean="0"/>
              <a:t>a deer</a:t>
            </a:r>
          </a:p>
          <a:p>
            <a:pPr marL="0" indent="0">
              <a:buNone/>
            </a:pPr>
            <a:endParaRPr lang="en-GB" sz="29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78658"/>
            <a:ext cx="5181600" cy="65876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rgbClr val="C00000"/>
                </a:solidFill>
              </a:rPr>
              <a:t>IRREGULAR PLURAL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rgbClr val="0070C0"/>
                </a:solidFill>
              </a:rPr>
              <a:t>two children  (-</a:t>
            </a:r>
            <a:r>
              <a:rPr lang="en-GB" sz="2900" dirty="0" err="1" smtClean="0">
                <a:solidFill>
                  <a:srgbClr val="0070C0"/>
                </a:solidFill>
              </a:rPr>
              <a:t>en</a:t>
            </a:r>
            <a:r>
              <a:rPr lang="en-GB" sz="2900" dirty="0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rgbClr val="0070C0"/>
                </a:solidFill>
              </a:rPr>
              <a:t>two oxen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rgbClr val="7030A0"/>
                </a:solidFill>
              </a:rPr>
              <a:t>two men   (men)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rgbClr val="7030A0"/>
                </a:solidFill>
              </a:rPr>
              <a:t>two women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rgbClr val="7030A0"/>
                </a:solidFill>
              </a:rPr>
              <a:t>two policemen</a:t>
            </a:r>
            <a:endParaRPr lang="hr-HR" sz="29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2900" dirty="0" smtClean="0">
                <a:solidFill>
                  <a:srgbClr val="7030A0"/>
                </a:solidFill>
              </a:rPr>
              <a:t>two firemen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rgbClr val="C00000"/>
                </a:solidFill>
              </a:rPr>
              <a:t>two feet  (-</a:t>
            </a:r>
            <a:r>
              <a:rPr lang="en-GB" sz="2900" dirty="0" err="1" smtClean="0">
                <a:solidFill>
                  <a:srgbClr val="C00000"/>
                </a:solidFill>
              </a:rPr>
              <a:t>ee</a:t>
            </a:r>
            <a:r>
              <a:rPr lang="en-GB" sz="2900" dirty="0" smtClean="0">
                <a:solidFill>
                  <a:srgbClr val="C00000"/>
                </a:solidFill>
              </a:rPr>
              <a:t>-)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rgbClr val="C00000"/>
                </a:solidFill>
              </a:rPr>
              <a:t>two teeth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rgbClr val="C00000"/>
                </a:solidFill>
              </a:rPr>
              <a:t>two geese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chemeClr val="accent2">
                    <a:lumMod val="75000"/>
                  </a:schemeClr>
                </a:solidFill>
              </a:rPr>
              <a:t>two mice (mice/lice)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chemeClr val="accent2">
                    <a:lumMod val="75000"/>
                  </a:schemeClr>
                </a:solidFill>
              </a:rPr>
              <a:t>two dormice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chemeClr val="accent2">
                    <a:lumMod val="75000"/>
                  </a:schemeClr>
                </a:solidFill>
              </a:rPr>
              <a:t>two lice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chemeClr val="accent4">
                    <a:lumMod val="75000"/>
                  </a:schemeClr>
                </a:solidFill>
              </a:rPr>
              <a:t>two fish  (they don’t change in plural)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chemeClr val="accent4">
                    <a:lumMod val="75000"/>
                  </a:schemeClr>
                </a:solidFill>
              </a:rPr>
              <a:t>two salmon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chemeClr val="accent4">
                    <a:lumMod val="75000"/>
                  </a:schemeClr>
                </a:solidFill>
              </a:rPr>
              <a:t>two sheep</a:t>
            </a:r>
          </a:p>
          <a:p>
            <a:pPr marL="0" indent="0">
              <a:buNone/>
            </a:pPr>
            <a:r>
              <a:rPr lang="en-GB" sz="2900" dirty="0" smtClean="0">
                <a:solidFill>
                  <a:schemeClr val="accent4">
                    <a:lumMod val="75000"/>
                  </a:schemeClr>
                </a:solidFill>
              </a:rPr>
              <a:t>two deer</a:t>
            </a:r>
            <a:endParaRPr lang="en-GB" sz="29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07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0775" y="188641"/>
            <a:ext cx="10451690" cy="611383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sz="9000" b="1" dirty="0" smtClean="0">
                <a:solidFill>
                  <a:srgbClr val="C00000"/>
                </a:solidFill>
              </a:rPr>
              <a:t>Uncountable nouns don’t have a plural form.</a:t>
            </a:r>
          </a:p>
          <a:p>
            <a:pPr>
              <a:buNone/>
            </a:pPr>
            <a:r>
              <a:rPr lang="hr-HR" sz="5000" b="1" dirty="0" smtClean="0"/>
              <a:t>(nebrojive imenice) </a:t>
            </a:r>
            <a:endParaRPr lang="hr-HR" sz="5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hr-HR" b="1" dirty="0" smtClean="0"/>
          </a:p>
          <a:p>
            <a:r>
              <a:rPr lang="en-US" sz="6000" dirty="0"/>
              <a:t>bread- two loaves of </a:t>
            </a:r>
            <a:r>
              <a:rPr lang="en-US" sz="6000" dirty="0" smtClean="0"/>
              <a:t>bread</a:t>
            </a:r>
            <a:r>
              <a:rPr lang="hr-HR" sz="6000" dirty="0" smtClean="0"/>
              <a:t>     </a:t>
            </a:r>
            <a:r>
              <a:rPr lang="en-GB" sz="6000" dirty="0" smtClean="0"/>
              <a:t>two breads</a:t>
            </a:r>
          </a:p>
          <a:p>
            <a:r>
              <a:rPr lang="en-US" sz="6000" dirty="0" smtClean="0"/>
              <a:t>milk- </a:t>
            </a:r>
            <a:r>
              <a:rPr lang="en-US" sz="6000" dirty="0"/>
              <a:t>four bottles of milk</a:t>
            </a:r>
          </a:p>
          <a:p>
            <a:r>
              <a:rPr lang="en-US" sz="6000" dirty="0"/>
              <a:t>butter- two packets of butter</a:t>
            </a:r>
          </a:p>
          <a:p>
            <a:r>
              <a:rPr lang="en-US" sz="6000" dirty="0"/>
              <a:t>sand- some grains of </a:t>
            </a:r>
            <a:r>
              <a:rPr lang="en-US" sz="6000" dirty="0" smtClean="0"/>
              <a:t>sand</a:t>
            </a:r>
            <a:endParaRPr lang="hr-HR" sz="6000" b="1" dirty="0"/>
          </a:p>
          <a:p>
            <a:r>
              <a:rPr lang="en-US" sz="6000" dirty="0" smtClean="0"/>
              <a:t>water – </a:t>
            </a:r>
            <a:r>
              <a:rPr lang="en-US" sz="6000" dirty="0"/>
              <a:t>two glasses of water</a:t>
            </a:r>
          </a:p>
          <a:p>
            <a:r>
              <a:rPr lang="en-GB" sz="6000" dirty="0" smtClean="0"/>
              <a:t>money-two dollars, ten pounds, ten </a:t>
            </a:r>
            <a:r>
              <a:rPr lang="en-GB" sz="6000" dirty="0" err="1" smtClean="0"/>
              <a:t>kunas</a:t>
            </a:r>
            <a:endParaRPr lang="en-GB" sz="6000" dirty="0" smtClean="0"/>
          </a:p>
          <a:p>
            <a:r>
              <a:rPr lang="en-GB" sz="6000" dirty="0" smtClean="0"/>
              <a:t>luggage-two pieces of luggage</a:t>
            </a:r>
          </a:p>
          <a:p>
            <a:r>
              <a:rPr lang="en-GB" sz="6000" dirty="0" smtClean="0"/>
              <a:t>furniture – two pieces of furniture</a:t>
            </a:r>
          </a:p>
          <a:p>
            <a:r>
              <a:rPr lang="en-GB" sz="6000" dirty="0" smtClean="0"/>
              <a:t>a</a:t>
            </a:r>
            <a:r>
              <a:rPr lang="en-GB" sz="6000" dirty="0" smtClean="0"/>
              <a:t>dvice – a piece of advice</a:t>
            </a:r>
          </a:p>
          <a:p>
            <a:r>
              <a:rPr lang="en-GB" sz="6000" dirty="0" smtClean="0"/>
              <a:t>Information – a piece of information</a:t>
            </a:r>
          </a:p>
          <a:p>
            <a:endParaRPr lang="en-GB" sz="6000" dirty="0" smtClean="0"/>
          </a:p>
        </p:txBody>
      </p:sp>
      <p:cxnSp>
        <p:nvCxnSpPr>
          <p:cNvPr id="7" name="Ravni poveznik 6"/>
          <p:cNvCxnSpPr/>
          <p:nvPr/>
        </p:nvCxnSpPr>
        <p:spPr>
          <a:xfrm flipV="1">
            <a:off x="5417574" y="1258529"/>
            <a:ext cx="1435510" cy="6587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5289755" y="1140542"/>
            <a:ext cx="1465006" cy="9045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2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7987"/>
            <a:ext cx="10515600" cy="737419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Countable (C) or uncountable (U)?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86813" y="855406"/>
            <a:ext cx="5832987" cy="5830529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GB" dirty="0" smtClean="0"/>
              <a:t>There are lots of </a:t>
            </a:r>
            <a:r>
              <a:rPr lang="en-GB" b="1" dirty="0" smtClean="0"/>
              <a:t>cities</a:t>
            </a:r>
            <a:r>
              <a:rPr lang="en-GB" dirty="0" smtClean="0"/>
              <a:t> in the world with more than a </a:t>
            </a:r>
            <a:r>
              <a:rPr lang="en-GB" b="1" dirty="0" smtClean="0"/>
              <a:t>million</a:t>
            </a:r>
            <a:r>
              <a:rPr lang="en-GB" dirty="0" smtClean="0"/>
              <a:t> </a:t>
            </a:r>
            <a:r>
              <a:rPr lang="en-GB" b="1" dirty="0" smtClean="0"/>
              <a:t>people</a:t>
            </a:r>
            <a:r>
              <a:rPr lang="en-GB" dirty="0" smtClean="0"/>
              <a:t>.</a:t>
            </a:r>
          </a:p>
          <a:p>
            <a:pPr marL="514350" indent="-514350">
              <a:buAutoNum type="arabicParenR"/>
            </a:pPr>
            <a:r>
              <a:rPr lang="en-GB" dirty="0" smtClean="0"/>
              <a:t>I don’t like </a:t>
            </a:r>
            <a:r>
              <a:rPr lang="en-GB" b="1" dirty="0" smtClean="0"/>
              <a:t>spices</a:t>
            </a:r>
            <a:r>
              <a:rPr lang="en-GB" dirty="0" smtClean="0"/>
              <a:t> in my </a:t>
            </a:r>
            <a:r>
              <a:rPr lang="en-GB" b="1" dirty="0" smtClean="0"/>
              <a:t>food</a:t>
            </a:r>
            <a:r>
              <a:rPr lang="en-GB" dirty="0" smtClean="0"/>
              <a:t> and I don’t like </a:t>
            </a:r>
            <a:r>
              <a:rPr lang="en-GB" b="1" dirty="0" smtClean="0"/>
              <a:t>potatoes</a:t>
            </a:r>
            <a:r>
              <a:rPr lang="en-GB" dirty="0" smtClean="0"/>
              <a:t> with a lot of </a:t>
            </a:r>
            <a:r>
              <a:rPr lang="en-GB" b="1" dirty="0" smtClean="0"/>
              <a:t>salt</a:t>
            </a:r>
            <a:r>
              <a:rPr lang="en-GB" dirty="0" smtClean="0"/>
              <a:t>.</a:t>
            </a:r>
          </a:p>
          <a:p>
            <a:pPr marL="514350" indent="-514350">
              <a:buAutoNum type="arabicParenR"/>
            </a:pPr>
            <a:r>
              <a:rPr lang="en-GB" dirty="0" smtClean="0"/>
              <a:t>My </a:t>
            </a:r>
            <a:r>
              <a:rPr lang="en-GB" b="1" dirty="0" smtClean="0"/>
              <a:t>parents</a:t>
            </a:r>
            <a:r>
              <a:rPr lang="en-GB" dirty="0" smtClean="0"/>
              <a:t> drink </a:t>
            </a:r>
            <a:r>
              <a:rPr lang="en-GB" b="1" dirty="0" smtClean="0"/>
              <a:t>coffee</a:t>
            </a:r>
            <a:r>
              <a:rPr lang="en-GB" dirty="0" smtClean="0"/>
              <a:t> every </a:t>
            </a:r>
            <a:r>
              <a:rPr lang="en-GB" b="1" dirty="0" smtClean="0"/>
              <a:t>day</a:t>
            </a:r>
            <a:r>
              <a:rPr lang="en-GB" dirty="0" smtClean="0"/>
              <a:t> and I drink </a:t>
            </a:r>
            <a:r>
              <a:rPr lang="en-GB" b="1" dirty="0" smtClean="0"/>
              <a:t>tea</a:t>
            </a:r>
            <a:r>
              <a:rPr lang="en-GB" dirty="0" smtClean="0"/>
              <a:t> or </a:t>
            </a:r>
            <a:r>
              <a:rPr lang="en-GB" b="1" dirty="0" smtClean="0"/>
              <a:t>water</a:t>
            </a:r>
            <a:r>
              <a:rPr lang="en-GB" dirty="0" smtClean="0"/>
              <a:t>.</a:t>
            </a:r>
          </a:p>
          <a:p>
            <a:pPr marL="514350" indent="-514350">
              <a:buAutoNum type="arabicParenR"/>
            </a:pPr>
            <a:r>
              <a:rPr lang="en-GB" dirty="0" smtClean="0"/>
              <a:t>Strawberry </a:t>
            </a:r>
            <a:r>
              <a:rPr lang="en-GB" b="1" dirty="0" smtClean="0"/>
              <a:t>jam</a:t>
            </a:r>
            <a:r>
              <a:rPr lang="en-GB" dirty="0" smtClean="0"/>
              <a:t> is my favourite.</a:t>
            </a:r>
          </a:p>
          <a:p>
            <a:pPr marL="514350" indent="-514350">
              <a:buAutoNum type="arabicParenR"/>
            </a:pPr>
            <a:r>
              <a:rPr lang="en-GB" dirty="0" smtClean="0"/>
              <a:t>I have two </a:t>
            </a:r>
            <a:r>
              <a:rPr lang="en-GB" b="1" dirty="0" smtClean="0"/>
              <a:t>slices</a:t>
            </a:r>
            <a:r>
              <a:rPr lang="en-GB" dirty="0" smtClean="0"/>
              <a:t> of </a:t>
            </a:r>
            <a:r>
              <a:rPr lang="en-GB" b="1" dirty="0" smtClean="0"/>
              <a:t>bread</a:t>
            </a:r>
            <a:r>
              <a:rPr lang="en-GB" dirty="0" smtClean="0"/>
              <a:t>, </a:t>
            </a:r>
            <a:r>
              <a:rPr lang="en-GB" b="1" dirty="0" smtClean="0"/>
              <a:t>cheese </a:t>
            </a:r>
            <a:r>
              <a:rPr lang="en-GB" dirty="0" smtClean="0"/>
              <a:t>and </a:t>
            </a:r>
            <a:r>
              <a:rPr lang="en-GB" b="1" dirty="0" smtClean="0"/>
              <a:t>salami</a:t>
            </a:r>
            <a:r>
              <a:rPr lang="en-GB" dirty="0" smtClean="0"/>
              <a:t> before going to </a:t>
            </a:r>
            <a:r>
              <a:rPr lang="en-GB" b="1" dirty="0" smtClean="0"/>
              <a:t>school</a:t>
            </a:r>
            <a:r>
              <a:rPr lang="en-GB" dirty="0" smtClean="0"/>
              <a:t>.</a:t>
            </a:r>
          </a:p>
          <a:p>
            <a:pPr marL="514350" indent="-514350">
              <a:buAutoNum type="arabicParenR"/>
            </a:pPr>
            <a:r>
              <a:rPr lang="en-GB" dirty="0" smtClean="0"/>
              <a:t>How much </a:t>
            </a:r>
            <a:r>
              <a:rPr lang="en-GB" b="1" dirty="0" smtClean="0"/>
              <a:t>sugar</a:t>
            </a:r>
            <a:r>
              <a:rPr lang="en-GB" dirty="0" smtClean="0"/>
              <a:t> do you put in your </a:t>
            </a:r>
            <a:r>
              <a:rPr lang="en-GB" b="1" dirty="0" smtClean="0"/>
              <a:t>tea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199" y="855406"/>
            <a:ext cx="5832987" cy="5830529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1</a:t>
            </a:r>
            <a:r>
              <a:rPr lang="en-GB" dirty="0" smtClean="0"/>
              <a:t>) C: a city–cities, a million–millions, a person–people</a:t>
            </a:r>
          </a:p>
          <a:p>
            <a:pPr marL="0" indent="0">
              <a:buNone/>
            </a:pPr>
            <a:r>
              <a:rPr lang="en-GB" dirty="0" smtClean="0"/>
              <a:t>2) C: a spice-spices, a potato-potatoes</a:t>
            </a:r>
          </a:p>
          <a:p>
            <a:pPr marL="0" indent="0">
              <a:buNone/>
            </a:pPr>
            <a:r>
              <a:rPr lang="en-GB" dirty="0" smtClean="0"/>
              <a:t>U: food, salt </a:t>
            </a:r>
          </a:p>
          <a:p>
            <a:pPr marL="0" indent="0">
              <a:buNone/>
            </a:pPr>
            <a:r>
              <a:rPr lang="en-GB" dirty="0" smtClean="0"/>
              <a:t>3) C: a parent-parents, a day-days</a:t>
            </a:r>
          </a:p>
          <a:p>
            <a:pPr marL="0" indent="0">
              <a:buNone/>
            </a:pPr>
            <a:r>
              <a:rPr lang="en-GB" dirty="0" smtClean="0"/>
              <a:t>U: coffee, tea, water</a:t>
            </a:r>
          </a:p>
          <a:p>
            <a:pPr marL="0" indent="0">
              <a:buNone/>
            </a:pPr>
            <a:r>
              <a:rPr lang="en-GB" dirty="0" smtClean="0"/>
              <a:t>4) U: jam</a:t>
            </a:r>
          </a:p>
          <a:p>
            <a:pPr marL="0" indent="0">
              <a:buNone/>
            </a:pPr>
            <a:r>
              <a:rPr lang="en-GB" dirty="0" smtClean="0"/>
              <a:t>5) C: a slice-slices, a school-schools</a:t>
            </a:r>
          </a:p>
          <a:p>
            <a:pPr marL="0" indent="0">
              <a:buNone/>
            </a:pPr>
            <a:r>
              <a:rPr lang="en-GB" dirty="0" smtClean="0"/>
              <a:t>U: bread, cheese, salami</a:t>
            </a:r>
          </a:p>
          <a:p>
            <a:pPr marL="0" indent="0">
              <a:buNone/>
            </a:pPr>
            <a:r>
              <a:rPr lang="en-GB" dirty="0" smtClean="0"/>
              <a:t>6) U: sugar, tea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98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431</Words>
  <Application>Microsoft Office PowerPoint</Application>
  <PresentationFormat>Široki zaslon</PresentationFormat>
  <Paragraphs>113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Countable and uncountable nouns</vt:lpstr>
      <vt:lpstr>Nouns can be singular and plural.</vt:lpstr>
      <vt:lpstr>PowerPoint prezentacija</vt:lpstr>
      <vt:lpstr>PowerPoint prezentacija</vt:lpstr>
      <vt:lpstr>PowerPoint prezentacija</vt:lpstr>
      <vt:lpstr>Countable (C) or uncountable (U)?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Nina Čalić</dc:creator>
  <cp:lastModifiedBy>Nina Čalić</cp:lastModifiedBy>
  <cp:revision>14</cp:revision>
  <dcterms:created xsi:type="dcterms:W3CDTF">2021-04-12T15:19:11Z</dcterms:created>
  <dcterms:modified xsi:type="dcterms:W3CDTF">2021-04-13T09:03:23Z</dcterms:modified>
</cp:coreProperties>
</file>