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8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2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9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9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8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9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8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A337-23FC-41DD-9BF7-911A2E198C1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3678A-90BA-42EE-8CA7-BBC2BEFEC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7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grammar/beginner-grammar/present-continuo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o4u.com/en/cram-up/tests/present-progressive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 Continuous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hlinkClick r:id="rId2"/>
              </a:rPr>
              <a:t>Watch the video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 we form it? When do we use it?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6310" y="1081548"/>
            <a:ext cx="6331974" cy="50954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b="1" dirty="0" smtClean="0"/>
              <a:t>am learning </a:t>
            </a:r>
            <a:r>
              <a:rPr lang="en-GB" dirty="0" smtClean="0"/>
              <a:t>English </a:t>
            </a:r>
            <a:r>
              <a:rPr lang="en-GB" dirty="0" smtClean="0">
                <a:solidFill>
                  <a:srgbClr val="FF0000"/>
                </a:solidFill>
              </a:rPr>
              <a:t>now.</a:t>
            </a:r>
          </a:p>
          <a:p>
            <a:pPr marL="0" indent="0">
              <a:buNone/>
            </a:pPr>
            <a:r>
              <a:rPr lang="en-GB" dirty="0" smtClean="0"/>
              <a:t>Thierry </a:t>
            </a:r>
            <a:r>
              <a:rPr lang="en-GB" b="1" dirty="0" smtClean="0"/>
              <a:t>is playing </a:t>
            </a:r>
            <a:r>
              <a:rPr lang="en-GB" dirty="0" smtClean="0"/>
              <a:t>lacrosse </a:t>
            </a:r>
            <a:r>
              <a:rPr lang="en-GB" dirty="0" smtClean="0">
                <a:solidFill>
                  <a:srgbClr val="FF0000"/>
                </a:solidFill>
              </a:rPr>
              <a:t>at the moment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b="1" dirty="0" smtClean="0"/>
              <a:t>are learning </a:t>
            </a:r>
            <a:r>
              <a:rPr lang="en-GB" dirty="0" smtClean="0"/>
              <a:t>about Canada </a:t>
            </a:r>
            <a:r>
              <a:rPr lang="en-GB" dirty="0" smtClean="0">
                <a:solidFill>
                  <a:srgbClr val="FF0000"/>
                </a:solidFill>
              </a:rPr>
              <a:t>this week.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use it to talk about activities which are going on at the moment of speaking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764594" y="1081548"/>
            <a:ext cx="5279922" cy="5095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 smtClean="0">
                <a:solidFill>
                  <a:srgbClr val="FF0000"/>
                </a:solidFill>
              </a:rPr>
              <a:t>am</a:t>
            </a:r>
            <a:r>
              <a:rPr lang="en-GB" dirty="0" smtClean="0"/>
              <a:t> learn</a:t>
            </a:r>
            <a:r>
              <a:rPr lang="en-GB" b="1" dirty="0" smtClean="0"/>
              <a:t>ing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 smtClean="0">
                <a:solidFill>
                  <a:srgbClr val="FF0000"/>
                </a:solidFill>
              </a:rPr>
              <a:t>are</a:t>
            </a:r>
            <a:r>
              <a:rPr lang="en-GB" dirty="0" smtClean="0"/>
              <a:t> learn</a:t>
            </a:r>
            <a:r>
              <a:rPr lang="en-GB" b="1" dirty="0" smtClean="0"/>
              <a:t>ing</a:t>
            </a:r>
          </a:p>
          <a:p>
            <a:pPr marL="0" indent="0">
              <a:buNone/>
            </a:pPr>
            <a:r>
              <a:rPr lang="en-GB" dirty="0" smtClean="0"/>
              <a:t>He </a:t>
            </a:r>
            <a:r>
              <a:rPr lang="en-GB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learning</a:t>
            </a:r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learning</a:t>
            </a:r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learning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 smtClean="0">
                <a:solidFill>
                  <a:srgbClr val="FF0000"/>
                </a:solidFill>
              </a:rPr>
              <a:t>are</a:t>
            </a:r>
            <a:r>
              <a:rPr lang="en-GB" dirty="0" smtClean="0"/>
              <a:t> learning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 smtClean="0">
                <a:solidFill>
                  <a:srgbClr val="FF0000"/>
                </a:solidFill>
              </a:rPr>
              <a:t>are</a:t>
            </a:r>
            <a:r>
              <a:rPr lang="en-GB" dirty="0" smtClean="0"/>
              <a:t> learning</a:t>
            </a:r>
          </a:p>
          <a:p>
            <a:pPr marL="0" indent="0">
              <a:buNone/>
            </a:pPr>
            <a:r>
              <a:rPr lang="en-GB" dirty="0" smtClean="0"/>
              <a:t>They </a:t>
            </a:r>
            <a:r>
              <a:rPr lang="en-GB" dirty="0" smtClean="0">
                <a:solidFill>
                  <a:srgbClr val="FF0000"/>
                </a:solidFill>
              </a:rPr>
              <a:t>are</a:t>
            </a:r>
            <a:r>
              <a:rPr lang="en-GB" dirty="0" smtClean="0"/>
              <a:t> learning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am, is, are + -</a:t>
            </a:r>
            <a:r>
              <a:rPr lang="en-GB" b="1" dirty="0" err="1" smtClean="0">
                <a:solidFill>
                  <a:srgbClr val="FF0000"/>
                </a:solidFill>
              </a:rPr>
              <a:t>ing</a:t>
            </a:r>
            <a:r>
              <a:rPr lang="en-GB" b="1" dirty="0" smtClean="0">
                <a:solidFill>
                  <a:srgbClr val="FF0000"/>
                </a:solidFill>
              </a:rPr>
              <a:t> form of the verb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 rules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Short verbs:</a:t>
            </a:r>
            <a:r>
              <a:rPr lang="hr-HR" b="1" dirty="0" smtClean="0">
                <a:solidFill>
                  <a:srgbClr val="FF0000"/>
                </a:solidFill>
              </a:rPr>
              <a:t> sit, put, plan, </a:t>
            </a:r>
            <a:r>
              <a:rPr lang="hr-HR" b="1" dirty="0" err="1" smtClean="0">
                <a:solidFill>
                  <a:srgbClr val="FF0000"/>
                </a:solidFill>
              </a:rPr>
              <a:t>run</a:t>
            </a:r>
            <a:r>
              <a:rPr lang="hr-HR" b="1" dirty="0" smtClean="0">
                <a:solidFill>
                  <a:srgbClr val="FF0000"/>
                </a:solidFill>
              </a:rPr>
              <a:t>, </a:t>
            </a:r>
            <a:r>
              <a:rPr lang="hr-HR" b="1" dirty="0" err="1" smtClean="0">
                <a:solidFill>
                  <a:srgbClr val="FF0000"/>
                </a:solidFill>
              </a:rPr>
              <a:t>swim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sit – si</a:t>
            </a:r>
            <a:r>
              <a:rPr lang="en-GB" b="1" dirty="0" smtClean="0"/>
              <a:t>tt</a:t>
            </a:r>
            <a:r>
              <a:rPr lang="en-GB" dirty="0" smtClean="0"/>
              <a:t>ing</a:t>
            </a:r>
          </a:p>
          <a:p>
            <a:pPr marL="0" indent="0">
              <a:buNone/>
            </a:pPr>
            <a:r>
              <a:rPr lang="en-GB" dirty="0" smtClean="0"/>
              <a:t>put – pu</a:t>
            </a:r>
            <a:r>
              <a:rPr lang="en-GB" b="1" dirty="0" smtClean="0"/>
              <a:t>t</a:t>
            </a:r>
            <a:r>
              <a:rPr lang="en-GB" dirty="0" smtClean="0"/>
              <a:t>ting</a:t>
            </a:r>
          </a:p>
          <a:p>
            <a:pPr marL="0" indent="0">
              <a:buNone/>
            </a:pPr>
            <a:r>
              <a:rPr lang="en-GB" dirty="0" smtClean="0"/>
              <a:t>plan – pla</a:t>
            </a:r>
            <a:r>
              <a:rPr lang="en-GB" b="1" dirty="0" smtClean="0"/>
              <a:t>n</a:t>
            </a:r>
            <a:r>
              <a:rPr lang="en-GB" dirty="0" smtClean="0"/>
              <a:t>ning</a:t>
            </a:r>
          </a:p>
          <a:p>
            <a:pPr marL="0" indent="0">
              <a:buNone/>
            </a:pPr>
            <a:r>
              <a:rPr lang="en-GB" dirty="0" smtClean="0"/>
              <a:t>run – ru</a:t>
            </a:r>
            <a:r>
              <a:rPr lang="en-GB" b="1" dirty="0" smtClean="0"/>
              <a:t>nn</a:t>
            </a:r>
            <a:r>
              <a:rPr lang="en-GB" dirty="0" smtClean="0"/>
              <a:t>ing</a:t>
            </a:r>
          </a:p>
          <a:p>
            <a:pPr marL="0" indent="0">
              <a:buNone/>
            </a:pPr>
            <a:r>
              <a:rPr lang="en-GB" dirty="0" smtClean="0"/>
              <a:t>swim - swi</a:t>
            </a:r>
            <a:r>
              <a:rPr lang="en-GB" b="1" dirty="0" smtClean="0"/>
              <a:t>mm</a:t>
            </a:r>
            <a:r>
              <a:rPr lang="en-GB" dirty="0" smtClean="0"/>
              <a:t>ing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462116"/>
            <a:ext cx="5181600" cy="61451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Verbs ending in –e:</a:t>
            </a:r>
            <a:r>
              <a:rPr lang="hr-HR" b="1" dirty="0" smtClean="0">
                <a:solidFill>
                  <a:srgbClr val="FF0000"/>
                </a:solidFill>
              </a:rPr>
              <a:t> take, live, </a:t>
            </a:r>
            <a:r>
              <a:rPr lang="hr-HR" b="1" dirty="0" err="1" smtClean="0">
                <a:solidFill>
                  <a:srgbClr val="FF0000"/>
                </a:solidFill>
              </a:rPr>
              <a:t>have</a:t>
            </a:r>
            <a:r>
              <a:rPr lang="hr-HR" b="1" dirty="0" smtClean="0">
                <a:solidFill>
                  <a:srgbClr val="FF0000"/>
                </a:solidFill>
              </a:rPr>
              <a:t>, </a:t>
            </a:r>
            <a:r>
              <a:rPr lang="hr-HR" b="1" dirty="0" err="1" smtClean="0">
                <a:solidFill>
                  <a:srgbClr val="FF0000"/>
                </a:solidFill>
              </a:rPr>
              <a:t>move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take – taking</a:t>
            </a:r>
          </a:p>
          <a:p>
            <a:pPr marL="0" indent="0">
              <a:buNone/>
            </a:pPr>
            <a:r>
              <a:rPr lang="en-GB" dirty="0" smtClean="0"/>
              <a:t>live – living</a:t>
            </a:r>
          </a:p>
          <a:p>
            <a:pPr marL="0" indent="0">
              <a:buNone/>
            </a:pPr>
            <a:r>
              <a:rPr lang="en-GB" dirty="0" smtClean="0"/>
              <a:t>have – having</a:t>
            </a:r>
          </a:p>
          <a:p>
            <a:pPr marL="0" indent="0">
              <a:buNone/>
            </a:pPr>
            <a:r>
              <a:rPr lang="en-GB" dirty="0" smtClean="0"/>
              <a:t>move – moving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Verbs ending in –</a:t>
            </a:r>
            <a:r>
              <a:rPr lang="en-GB" b="1" dirty="0" err="1" smtClean="0">
                <a:solidFill>
                  <a:srgbClr val="FF0000"/>
                </a:solidFill>
              </a:rPr>
              <a:t>ie</a:t>
            </a:r>
            <a:r>
              <a:rPr lang="en-GB" b="1" dirty="0" smtClean="0">
                <a:solidFill>
                  <a:srgbClr val="FF0000"/>
                </a:solidFill>
              </a:rPr>
              <a:t>: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die</a:t>
            </a:r>
            <a:r>
              <a:rPr lang="hr-HR" b="1" dirty="0" smtClean="0">
                <a:solidFill>
                  <a:srgbClr val="FF0000"/>
                </a:solidFill>
              </a:rPr>
              <a:t>, </a:t>
            </a:r>
            <a:r>
              <a:rPr lang="hr-HR" b="1" dirty="0" err="1" smtClean="0">
                <a:solidFill>
                  <a:srgbClr val="FF0000"/>
                </a:solidFill>
              </a:rPr>
              <a:t>lie</a:t>
            </a:r>
            <a:r>
              <a:rPr lang="hr-HR" b="1" dirty="0" smtClean="0">
                <a:solidFill>
                  <a:srgbClr val="FF0000"/>
                </a:solidFill>
              </a:rPr>
              <a:t>, </a:t>
            </a:r>
            <a:r>
              <a:rPr lang="hr-HR" b="1" dirty="0" err="1" smtClean="0">
                <a:solidFill>
                  <a:srgbClr val="FF0000"/>
                </a:solidFill>
              </a:rPr>
              <a:t>tie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die – d</a:t>
            </a:r>
            <a:r>
              <a:rPr lang="en-GB" b="1" dirty="0" smtClean="0"/>
              <a:t>y</a:t>
            </a:r>
            <a:r>
              <a:rPr lang="en-GB" dirty="0" smtClean="0"/>
              <a:t>ing</a:t>
            </a:r>
          </a:p>
          <a:p>
            <a:pPr marL="0" indent="0">
              <a:buNone/>
            </a:pPr>
            <a:r>
              <a:rPr lang="en-GB" dirty="0" smtClean="0"/>
              <a:t>lie – l</a:t>
            </a:r>
            <a:r>
              <a:rPr lang="en-GB" b="1" dirty="0" smtClean="0"/>
              <a:t>y</a:t>
            </a:r>
            <a:r>
              <a:rPr lang="en-GB" dirty="0" smtClean="0"/>
              <a:t>ing</a:t>
            </a:r>
          </a:p>
          <a:p>
            <a:pPr marL="0" indent="0">
              <a:buNone/>
            </a:pPr>
            <a:r>
              <a:rPr lang="en-GB" dirty="0" smtClean="0"/>
              <a:t>tie - t</a:t>
            </a:r>
            <a:r>
              <a:rPr lang="en-GB" b="1" dirty="0" smtClean="0"/>
              <a:t>y</a:t>
            </a:r>
            <a:r>
              <a:rPr lang="en-GB" dirty="0" smtClean="0"/>
              <a:t>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0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155" y="365126"/>
            <a:ext cx="11245645" cy="5099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Make negative sentences with the words in brackets.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85135" y="953729"/>
            <a:ext cx="5978013" cy="5223234"/>
          </a:xfrm>
        </p:spPr>
        <p:txBody>
          <a:bodyPr/>
          <a:lstStyle/>
          <a:p>
            <a:pPr marL="514350" indent="-514350">
              <a:buAutoNum type="arabicParenR"/>
            </a:pPr>
            <a:endParaRPr lang="hr-HR" dirty="0" smtClean="0"/>
          </a:p>
          <a:p>
            <a:pPr marL="514350" indent="-514350">
              <a:buAutoNum type="arabicParenR"/>
            </a:pPr>
            <a:r>
              <a:rPr lang="en-GB" dirty="0" smtClean="0"/>
              <a:t>I am learning at the moment. (sleep)</a:t>
            </a:r>
          </a:p>
          <a:p>
            <a:pPr marL="514350" indent="-514350">
              <a:buAutoNum type="arabicParenR"/>
            </a:pPr>
            <a:r>
              <a:rPr lang="en-GB" dirty="0" smtClean="0"/>
              <a:t>Oliver is playing basketball. (swim)</a:t>
            </a:r>
          </a:p>
          <a:p>
            <a:pPr marL="514350" indent="-514350">
              <a:buAutoNum type="arabicParenR"/>
            </a:pPr>
            <a:r>
              <a:rPr lang="en-GB" dirty="0" smtClean="0"/>
              <a:t>Aaron and Tom are playing football. (ski)</a:t>
            </a:r>
          </a:p>
          <a:p>
            <a:pPr marL="514350" indent="-514350">
              <a:buAutoNum type="arabicParenR"/>
            </a:pPr>
            <a:r>
              <a:rPr lang="en-GB" dirty="0" smtClean="0"/>
              <a:t>They are doing judo now. (karate)</a:t>
            </a:r>
          </a:p>
          <a:p>
            <a:pPr marL="514350" indent="-514350">
              <a:buAutoNum type="arabicParenR"/>
            </a:pPr>
            <a:r>
              <a:rPr lang="en-GB" dirty="0" smtClean="0"/>
              <a:t>The girls are playing beach volleyball.  (dodgeball) 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953729"/>
            <a:ext cx="5823155" cy="5223234"/>
          </a:xfrm>
        </p:spPr>
        <p:txBody>
          <a:bodyPr/>
          <a:lstStyle/>
          <a:p>
            <a:pPr marL="514350" indent="-514350">
              <a:buAutoNum type="arabicParenR"/>
            </a:pPr>
            <a:endParaRPr lang="hr-HR" dirty="0" smtClean="0"/>
          </a:p>
          <a:p>
            <a:pPr marL="514350" indent="-514350">
              <a:buAutoNum type="arabicParenR"/>
            </a:pPr>
            <a:r>
              <a:rPr lang="en-GB" dirty="0" smtClean="0"/>
              <a:t>I’m not sleeping at the moment.</a:t>
            </a:r>
          </a:p>
          <a:p>
            <a:pPr marL="514350" indent="-514350">
              <a:buAutoNum type="arabicParenR"/>
            </a:pPr>
            <a:r>
              <a:rPr lang="en-GB" dirty="0" smtClean="0"/>
              <a:t>Oliver isn’t swimming.</a:t>
            </a:r>
          </a:p>
          <a:p>
            <a:pPr marL="514350" indent="-514350">
              <a:buAutoNum type="arabicParenR"/>
            </a:pPr>
            <a:r>
              <a:rPr lang="en-GB" dirty="0" smtClean="0"/>
              <a:t>Aaron and Tom aren’t skiing.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They aren’t doing karate.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 girls aren’t playing dodgeball.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50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95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Make questions.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7987" y="855406"/>
            <a:ext cx="5901813" cy="5321557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1) </a:t>
            </a:r>
            <a:r>
              <a:rPr lang="en-GB" dirty="0" smtClean="0"/>
              <a:t>he / play / ice hockey</a:t>
            </a:r>
          </a:p>
          <a:p>
            <a:pPr marL="0" indent="0">
              <a:buNone/>
            </a:pPr>
            <a:r>
              <a:rPr lang="en-GB" dirty="0" smtClean="0"/>
              <a:t>2) you / play / chess / at the moment</a:t>
            </a:r>
          </a:p>
          <a:p>
            <a:pPr marL="0" indent="0">
              <a:buNone/>
            </a:pPr>
            <a:r>
              <a:rPr lang="en-GB" dirty="0" smtClean="0"/>
              <a:t>3) they / do / gymnastics</a:t>
            </a:r>
          </a:p>
          <a:p>
            <a:pPr marL="0" indent="0">
              <a:buNone/>
            </a:pPr>
            <a:r>
              <a:rPr lang="en-GB" dirty="0" smtClean="0"/>
              <a:t>4) What / Ben / do</a:t>
            </a:r>
          </a:p>
          <a:p>
            <a:pPr marL="0" indent="0">
              <a:buNone/>
            </a:pPr>
            <a:r>
              <a:rPr lang="en-GB" dirty="0" smtClean="0"/>
              <a:t>5) Where / Aaron / sit</a:t>
            </a:r>
          </a:p>
          <a:p>
            <a:pPr marL="0" indent="0">
              <a:buNone/>
            </a:pPr>
            <a:r>
              <a:rPr lang="en-GB" dirty="0" smtClean="0"/>
              <a:t>6) How / Nora and Zoe / feel</a:t>
            </a:r>
          </a:p>
          <a:p>
            <a:pPr marL="0" indent="0">
              <a:buNone/>
            </a:pPr>
            <a:r>
              <a:rPr lang="en-GB" dirty="0" smtClean="0"/>
              <a:t>7) Why /you / laugh</a:t>
            </a:r>
          </a:p>
          <a:p>
            <a:pPr marL="0" indent="0">
              <a:buNone/>
            </a:pPr>
            <a:r>
              <a:rPr lang="en-GB" dirty="0" smtClean="0"/>
              <a:t>8) What / they / do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855406"/>
            <a:ext cx="5911645" cy="5321557"/>
          </a:xfrm>
        </p:spPr>
        <p:txBody>
          <a:bodyPr/>
          <a:lstStyle/>
          <a:p>
            <a:pPr marL="514350" indent="-514350">
              <a:buAutoNum type="arabicParenR"/>
            </a:pPr>
            <a:endParaRPr lang="hr-HR" dirty="0" smtClean="0"/>
          </a:p>
          <a:p>
            <a:pPr marL="514350" indent="-514350">
              <a:buAutoNum type="arabicParenR"/>
            </a:pPr>
            <a:r>
              <a:rPr lang="en-GB" dirty="0" smtClean="0"/>
              <a:t>Is he playing ice hockey?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Are you playing chess at the moment?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Are they doing gymnastics now?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What is Ben doing?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Where is Aaron sitting?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How are Nora and Zoe feeling?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Why are you laughing?</a:t>
            </a:r>
          </a:p>
          <a:p>
            <a:pPr marL="514350" indent="-514350">
              <a:buAutoNum type="arabicParenR" startAt="2"/>
            </a:pPr>
            <a:r>
              <a:rPr lang="en-GB" dirty="0" smtClean="0"/>
              <a:t>What are they doing?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1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practice.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hlinkClick r:id="rId2"/>
              </a:rPr>
              <a:t>EXERCISES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2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367</Words>
  <Application>Microsoft Office PowerPoint</Application>
  <PresentationFormat>Široki zaslon</PresentationFormat>
  <Paragraphs>75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Present Continuous</vt:lpstr>
      <vt:lpstr>How do we form it? When do we use it?</vt:lpstr>
      <vt:lpstr>Spelling rules</vt:lpstr>
      <vt:lpstr>Make negative sentences with the words in brackets.</vt:lpstr>
      <vt:lpstr>Make questions.</vt:lpstr>
      <vt:lpstr>Let’s practice.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Nina Čalić</dc:creator>
  <cp:lastModifiedBy>Nina Čalić</cp:lastModifiedBy>
  <cp:revision>9</cp:revision>
  <dcterms:created xsi:type="dcterms:W3CDTF">2020-11-27T21:34:29Z</dcterms:created>
  <dcterms:modified xsi:type="dcterms:W3CDTF">2020-11-27T22:27:55Z</dcterms:modified>
</cp:coreProperties>
</file>