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46400" y="457200"/>
            <a:ext cx="3702600" cy="94320"/>
          </a:xfrm>
          <a:prstGeom prst="rect">
            <a:avLst/>
          </a:prstGeom>
          <a:solidFill>
            <a:srgbClr val="465359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8042040" y="453600"/>
            <a:ext cx="3702600" cy="97920"/>
          </a:xfrm>
          <a:prstGeom prst="rect">
            <a:avLst/>
          </a:prstGeom>
          <a:solidFill>
            <a:srgbClr val="969fa7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4241880" y="457200"/>
            <a:ext cx="3702600" cy="90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446400" y="3085920"/>
            <a:ext cx="11298240" cy="3337560"/>
          </a:xfrm>
          <a:prstGeom prst="rect">
            <a:avLst/>
          </a:prstGeom>
          <a:solidFill>
            <a:srgbClr val="465359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81040" y="723240"/>
            <a:ext cx="110289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it-IT" sz="1800" spc="-1" strike="noStrike">
                <a:latin typeface="Arial"/>
              </a:rPr>
              <a:t>Kliknite za uređivanje oblika naslova teksta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Kliknite za uređivanje oblika teksta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Druga razina konture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Treća razina konture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Četvrta razina kontura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Peta razina kontura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Šesta razina kontura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Sedma razina konture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46400" y="457200"/>
            <a:ext cx="3702600" cy="94320"/>
          </a:xfrm>
          <a:prstGeom prst="rect">
            <a:avLst/>
          </a:prstGeom>
          <a:solidFill>
            <a:srgbClr val="465359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8042040" y="453600"/>
            <a:ext cx="3702600" cy="97920"/>
          </a:xfrm>
          <a:prstGeom prst="rect">
            <a:avLst/>
          </a:prstGeom>
          <a:solidFill>
            <a:srgbClr val="969fa7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4241880" y="457200"/>
            <a:ext cx="3702600" cy="90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Kliknite za uređivanje oblika naslova teksta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Kliknite za uređivanje oblika teksta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Druga razina konture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Treća razina konture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Četvrta razina kontura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Peta razina kontura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Šesta razina kontura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Sedma razina konture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hyperlink" Target="https://stupendizia.wordpress.com/category/uncategorized/" TargetMode="External"/><Relationship Id="rId3" Type="http://schemas.openxmlformats.org/officeDocument/2006/relationships/hyperlink" Target="https://creativecommons.org/licenses/by-nc/3.0/" TargetMode="External"/><Relationship Id="rId4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4" name="Picture 8" descr=""/>
          <p:cNvPicPr/>
          <p:nvPr/>
        </p:nvPicPr>
        <p:blipFill>
          <a:blip r:embed="rId1"/>
          <a:srcRect l="0" t="15740" r="0" b="0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447120" y="4219200"/>
            <a:ext cx="11301120" cy="94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447120" y="4518000"/>
            <a:ext cx="11302920" cy="2034000"/>
          </a:xfrm>
          <a:prstGeom prst="rect">
            <a:avLst/>
          </a:prstGeom>
          <a:pattFill prst="wdDnDiag">
            <a:fgClr>
              <a:srgbClr val="000000"/>
            </a:fgClr>
            <a:bgClr>
              <a:srgbClr val="ffffff">
                <a:alpha val="0"/>
              </a:srgbClr>
            </a:bgClr>
          </a:pattFill>
          <a:ln w="6480">
            <a:noFill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609480" y="4572000"/>
            <a:ext cx="10964520" cy="89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4000" spc="-1" strike="noStrike" cap="all">
                <a:solidFill>
                  <a:srgbClr val="ffffff"/>
                </a:solidFill>
                <a:latin typeface="Century Schoolbook"/>
              </a:rPr>
              <a:t>Com'eri da bambino?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609480" y="5504400"/>
            <a:ext cx="10964520" cy="44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10000"/>
              </a:lnSpc>
              <a:spcBef>
                <a:spcPts val="320"/>
              </a:spcBef>
              <a:spcAft>
                <a:spcPts val="601"/>
              </a:spcAft>
            </a:pPr>
            <a:r>
              <a:rPr b="0" lang="it-IT" sz="1600" spc="-1" strike="noStrike" cap="all">
                <a:solidFill>
                  <a:srgbClr val="ed8428"/>
                </a:solidFill>
                <a:latin typeface="Franklin Gothic Book"/>
              </a:rPr>
              <a:t>7ab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9727200" y="6657840"/>
            <a:ext cx="2534040" cy="1965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r">
              <a:lnSpc>
                <a:spcPct val="100000"/>
              </a:lnSpc>
              <a:spcAft>
                <a:spcPts val="601"/>
              </a:spcAft>
            </a:pPr>
            <a:r>
              <a:rPr b="0" lang="it-IT" sz="700" spc="-1" strike="noStrike" u="sng">
                <a:solidFill>
                  <a:srgbClr val="828282"/>
                </a:solidFill>
                <a:uFillTx/>
                <a:latin typeface="Franklin Gothic Book"/>
                <a:ea typeface="DejaVu Sans"/>
                <a:hlinkClick r:id="rId2"/>
              </a:rPr>
              <a:t>This Photo</a:t>
            </a:r>
            <a:r>
              <a:rPr b="0" lang="it-IT" sz="700" spc="-1" strike="noStrike">
                <a:solidFill>
                  <a:srgbClr val="ffffff"/>
                </a:solidFill>
                <a:latin typeface="Franklin Gothic Book"/>
                <a:ea typeface="DejaVu Sans"/>
              </a:rPr>
              <a:t> by Unknown author is licensed under </a:t>
            </a:r>
            <a:r>
              <a:rPr b="0" lang="it-IT" sz="700" spc="-1" strike="noStrike" u="sng">
                <a:solidFill>
                  <a:srgbClr val="828282"/>
                </a:solidFill>
                <a:uFillTx/>
                <a:latin typeface="Franklin Gothic Book"/>
                <a:ea typeface="DejaVu Sans"/>
                <a:hlinkClick r:id="rId3"/>
              </a:rPr>
              <a:t>CC BY-NC</a:t>
            </a:r>
            <a:r>
              <a:rPr b="0" lang="it-IT" sz="700" spc="-1" strike="noStrike">
                <a:solidFill>
                  <a:srgbClr val="ffffff"/>
                </a:solidFill>
                <a:latin typeface="Franklin Gothic Book"/>
                <a:ea typeface="DejaVu Sans"/>
              </a:rPr>
              <a:t>.</a:t>
            </a:r>
            <a:endParaRPr b="0" lang="it-IT" sz="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81040" y="702000"/>
            <a:ext cx="11028960" cy="66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it-IT" sz="3000" spc="-1" strike="noStrike" cap="all">
                <a:solidFill>
                  <a:srgbClr val="404040"/>
                </a:solidFill>
                <a:latin typeface="Century Schoolbook"/>
              </a:rPr>
              <a:t>Imperfetto</a:t>
            </a:r>
            <a:endParaRPr b="0" lang="it-IT" sz="30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81040" y="1438200"/>
            <a:ext cx="11082600" cy="496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Oggi facciamo il nuovo tempo dei verbi: l'imperfetto.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1. Per prima, scrivi il titolo: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L'imperfetto,</a:t>
            </a: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e rispondi a queste domande nel quaderno: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(Prvo prepiši naslov i odgovori na ova pitanja u bilježnicu. Na idućim stranicama prepiši u bilježnicu ono što je podebljano.)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bambino come erano i tuoi capelli: chiari o scuro?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bambino io ero …..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Com'eri di carattere: vivace o tranquillo?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Io ero …..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Andavi alla scuola materna?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Io andavo/non andavo …..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Con quali giocatoli giocavi?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Io giocavo con ....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Com'erano i tuoi amici?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I miei amici erano …..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7240" y="820440"/>
            <a:ext cx="11416680" cy="557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Microsoft YaHei"/>
              </a:rPr>
              <a:t>2. Imperfetto è il tempo che indica un'azione continuata nel passato.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Ha la forma più facile di tutti i tempi verbali. Ha solo quattro verbi irregolari. Trascrivi queste frasi: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(Imperfekt je glagolsko vrijeme koje označuje radnju koja je trajala i završila u prošlosti. Ima samo 4 nepravilna glagola.)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                         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ESSERE                                          AVERE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bambino io    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ero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        vivace.</a:t>
            </a: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(bijah)      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Io     ave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vo</a:t>
            </a:r>
            <a:r>
              <a:rPr b="1" lang="it-IT" sz="2000" spc="-1" strike="noStrike">
                <a:solidFill>
                  <a:srgbClr val="ff0000"/>
                </a:solidFill>
                <a:latin typeface="Franklin Gothic Book"/>
                <a:ea typeface="DejaVu Sans"/>
              </a:rPr>
              <a:t>     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tanti amici</a:t>
            </a: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. (imah)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bambino tu    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eri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         tranquillo.          Tu    ave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vi </a:t>
            </a:r>
            <a:r>
              <a:rPr b="1" lang="it-IT" sz="2000" spc="-1" strike="noStrike">
                <a:solidFill>
                  <a:srgbClr val="ff0000"/>
                </a:solidFill>
                <a:latin typeface="Franklin Gothic Book"/>
                <a:ea typeface="DejaVu Sans"/>
              </a:rPr>
              <a:t>     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tanti giocattoli.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bambino lui   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era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        ordinato.            Lui   ave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va </a:t>
            </a:r>
            <a:r>
              <a:rPr b="1" lang="it-IT" sz="2000" spc="-1" strike="noStrike">
                <a:solidFill>
                  <a:srgbClr val="ff0000"/>
                </a:solidFill>
                <a:latin typeface="Franklin Gothic Book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buone maestre.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bambini  noi  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eravamo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bassi.                Noi   ave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vamo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un grande pallone.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bambini  voi   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eravate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 contenti.           Voi   ave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vate </a:t>
            </a:r>
            <a:r>
              <a:rPr b="1" lang="it-IT" sz="2000" spc="-1" strike="noStrike">
                <a:solidFill>
                  <a:srgbClr val="ff0000"/>
                </a:solidFill>
                <a:latin typeface="Franklin Gothic Book"/>
                <a:ea typeface="DejaVu Sans"/>
              </a:rPr>
              <a:t> 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amici simpatici.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Da bambini  loro 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erano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    simpatici.          Loro ave</a:t>
            </a:r>
            <a:r>
              <a:rPr b="1" lang="it-IT" sz="2000" spc="-1" strike="noStrike" u="sng">
                <a:solidFill>
                  <a:srgbClr val="ff0000"/>
                </a:solidFill>
                <a:uFillTx/>
                <a:latin typeface="Franklin Gothic Book"/>
                <a:ea typeface="DejaVu Sans"/>
              </a:rPr>
              <a:t>vano </a:t>
            </a:r>
            <a:r>
              <a:rPr b="1" lang="it-IT" sz="2000" spc="-1" strike="noStrike">
                <a:solidFill>
                  <a:srgbClr val="ff0000"/>
                </a:solidFill>
                <a:latin typeface="Franklin Gothic Book"/>
                <a:ea typeface="DejaVu Sans"/>
              </a:rPr>
              <a:t> </a:t>
            </a: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un cane.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A tutti i verbi togli la desinenza –RE e metti le desinenze dell'imperfetto.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(Svi se glagoli tvore tako da se odbaci završno -RE i dodaju se isti nastavci – kao za “avere”, dakle: io -vo, tu -vi, lui -va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noi – vamo, voi -vate, loro - vano)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696800" y="2525040"/>
            <a:ext cx="9720" cy="500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4" name="CustomShape 3"/>
          <p:cNvSpPr/>
          <p:nvPr/>
        </p:nvSpPr>
        <p:spPr>
          <a:xfrm flipV="1">
            <a:off x="7698960" y="2951280"/>
            <a:ext cx="400680" cy="2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</a:ln>
          <a:effectLst>
            <a:outerShdw blurRad="38100" dir="5400000" dist="25560" rotWithShape="0">
              <a:srgbClr val="000000">
                <a:alpha val="5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4720" y="781200"/>
            <a:ext cx="11181600" cy="374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3. Gli unici verbi irregolari sono i verbi che prendono la loro vecchia base di latino: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(Osim “essere”, ostali nepravilni glagoli preuzimaju stari latinski oblik, i onda se tim oblicima odbacuje -RE, a to su:)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 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fare (facere) -&gt; facevo 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dire (dicere) -&gt; dicevo 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bere (bevere) -&gt; bevevo 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4. Rispondi alle domande del libro, pagina 27, esercizio V.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Franklin Gothic Book"/>
                <a:ea typeface="DejaVu Sans"/>
              </a:rPr>
              <a:t>5. Nel quaderno di esercizi, a pagina 29 fai l'esercizio II e III.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Application>LibreOffice/6.2.5.2$Windows_X86_64 LibreOffice_project/1ec314fa52f458adc18c4f025c545a4e8b22c159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2020-03-26T09:17:39Z</dcterms:created>
  <dc:creator/>
  <dc:description/>
  <dc:language>it-IT</dc:language>
  <cp:lastModifiedBy/>
  <dcterms:modified xsi:type="dcterms:W3CDTF">2020-03-26T11:29:35Z</dcterms:modified>
  <cp:revision>480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