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2ED5-C5A0-4EB7-B7BA-3F7B2D129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B54105-6263-4A8D-BD08-3D95396BF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7C929-F0D3-4533-B64D-6CA9CAFD6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BB59-3D93-48C9-A328-049368638D7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56E62-1AAE-4B65-A0F9-FAE89F8B2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D8308-199D-4EFC-B640-6DA6C163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06DC-CCF1-435B-A11D-A40DC205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8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4A4CE-0784-4F97-8AD0-C0D82EAE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CE4762-D553-405D-84A8-4CD965642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C7CF5-4827-4F60-8FCF-B5C1B02E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BB59-3D93-48C9-A328-049368638D7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FAF50-2171-4172-8DBE-D4E1F73B6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ED4BA-AF27-47EB-81B5-E003EDDD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06DC-CCF1-435B-A11D-A40DC205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3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A269F-8364-4E72-821D-8304F4468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B276C2-EB67-4119-A6DF-2FB670C7D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1402B-7FAA-4D75-BEB0-5CA016D9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BB59-3D93-48C9-A328-049368638D7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AFB0B-26F6-4361-A930-32A2C3CEC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C01CF-62B8-4C0E-91A1-2157E9FAE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06DC-CCF1-435B-A11D-A40DC205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2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F770-25E4-4423-8FEE-878A6AC21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A0E8B-D677-43D4-87EE-D3A74265C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33F77-5DF2-4440-83AA-37B1C89DF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BB59-3D93-48C9-A328-049368638D7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387A6-DFFB-47A8-8AF0-BDA15A963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A6638-B64F-4EF9-8B2F-EFC47E489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06DC-CCF1-435B-A11D-A40DC205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7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89675-DD14-407C-8B7C-2F8DDD5B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A9296-C068-4A7E-AAE4-DE6685BF0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D06B4-4C43-435B-8F1A-7F7C16672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BB59-3D93-48C9-A328-049368638D7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8AFF0-AF98-47C8-88A6-8E049B67E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9D96E-1D51-4F66-961F-4B5847CB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06DC-CCF1-435B-A11D-A40DC205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64431-1153-435C-BB99-B41FEC39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29366-3062-49BC-8797-2D8D9FE18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E4E57-F6F1-4AFA-B315-DD19DD6CB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27FE6-CB3D-49B2-AE99-F9FAD64A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BB59-3D93-48C9-A328-049368638D7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9CD73-FD21-49EF-85F8-F84942DC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94C00-22D5-4E7C-AD76-A95721CC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06DC-CCF1-435B-A11D-A40DC205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9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AAAB0-C557-4F60-9E25-06598F776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01CB3-C697-4DCB-9486-8195161B8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424FE-D6FA-4D2C-A9F3-E20064062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AC6C5-BDD3-48BC-9629-E7E9D7986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520B42-9F17-4947-98F1-9F7976595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AD1C6-A579-47FF-AEEC-F8EBFB9B0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BB59-3D93-48C9-A328-049368638D7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F89F9-3820-40B7-869E-D9B870B85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1CD695-D779-4598-9579-9DD9F584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06DC-CCF1-435B-A11D-A40DC205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6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FC083-648D-4470-AA96-EABD42B99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B74A0-893A-4DD9-BB9A-5A3B73FE9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BB59-3D93-48C9-A328-049368638D7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D02ED-11C8-4DDC-9264-CE95DE45C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9A54F1-8DD5-4172-A41C-564E72F2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06DC-CCF1-435B-A11D-A40DC205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433206-81F5-439B-9EA3-8A49F59F4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BB59-3D93-48C9-A328-049368638D7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484B7-E6D1-47E5-938A-8FA1BE2E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F4C53-D91B-4C45-96F2-9DACDB680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06DC-CCF1-435B-A11D-A40DC205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5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9706E-2529-4A9B-AE5A-88EDF2EF6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C4900-B051-439E-9982-79351423B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B71F9-DD03-49D7-870A-BC9A62A30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0FBA-5235-41DC-83EA-5661A64CF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BB59-3D93-48C9-A328-049368638D7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59AD6-4EDB-42F1-B0FF-12CFDDAD5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2835B-C4DC-47A9-A0E0-2276E805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06DC-CCF1-435B-A11D-A40DC205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7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70B3F-EE4C-4591-93A0-DDF2B933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4EBFAC-D010-4398-B839-B6C13A220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941C7-394A-4CCD-A1DC-FB084F609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FA96C-D70E-4C80-96B6-43C113F56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BB59-3D93-48C9-A328-049368638D7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37A9D-949F-4030-8178-A30172000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C03A5-9ED2-4F03-AE9F-E77F82E41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06DC-CCF1-435B-A11D-A40DC205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9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EDEA75-0D0E-42AA-99F9-58999E5E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E0688-7C0B-4E68-B62F-511713EB2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FE388-90E9-4A13-8B4A-275B71DB2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0BB59-3D93-48C9-A328-049368638D7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05B4-BB15-4ABE-B712-8517F1058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C3540-0F0D-4088-A0DD-0A09109DA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D06DC-CCF1-435B-A11D-A40DC205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3.png"/><Relationship Id="rId3" Type="http://schemas.microsoft.com/office/2007/relationships/media" Target="../media/media2.m4a"/><Relationship Id="rId21" Type="http://schemas.openxmlformats.org/officeDocument/2006/relationships/image" Target="../media/image6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2.png"/><Relationship Id="rId2" Type="http://schemas.openxmlformats.org/officeDocument/2006/relationships/audio" Target="../media/media1.m4a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9.jpg"/><Relationship Id="rId5" Type="http://schemas.microsoft.com/office/2007/relationships/media" Target="../media/media3.m4a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8.png"/><Relationship Id="rId10" Type="http://schemas.openxmlformats.org/officeDocument/2006/relationships/audio" Target="../media/media5.m4a"/><Relationship Id="rId19" Type="http://schemas.openxmlformats.org/officeDocument/2006/relationships/image" Target="../media/image4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ay/901/699/42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512/271/746" TargetMode="External"/><Relationship Id="rId2" Type="http://schemas.openxmlformats.org/officeDocument/2006/relationships/hyperlink" Target="https://www.bookwidgets.com/play/NMB4DL?teacher_id=481495708755558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9.m4a"/><Relationship Id="rId7" Type="http://schemas.openxmlformats.org/officeDocument/2006/relationships/image" Target="../media/image11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11.m4a"/><Relationship Id="rId7" Type="http://schemas.openxmlformats.org/officeDocument/2006/relationships/image" Target="../media/image8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2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1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13.m4a"/><Relationship Id="rId7" Type="http://schemas.openxmlformats.org/officeDocument/2006/relationships/image" Target="../media/image8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4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15.m4a"/><Relationship Id="rId7" Type="http://schemas.openxmlformats.org/officeDocument/2006/relationships/image" Target="../media/image8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6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5.m4a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C98AA3-196A-4895-9819-CEE2C480CD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53" y="2429864"/>
            <a:ext cx="1828697" cy="1591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621646-B9AD-45B3-A73C-CB05EBE59AF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139" y="2545200"/>
            <a:ext cx="1674075" cy="13605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5CC163-162D-4A92-BAF2-F40288F9201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42" y="4900095"/>
            <a:ext cx="2130085" cy="14802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F8C61C-C2F1-4D49-A2EA-09E0A7F7C9B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34" y="4515959"/>
            <a:ext cx="1772248" cy="13814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93D3AB-6A81-40C3-A7E2-D0F4DF22593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66" y="4909851"/>
            <a:ext cx="1345484" cy="12613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1C9883-A28A-4703-9B19-C9A12E18D8D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82" y="4801028"/>
            <a:ext cx="1842220" cy="14889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869A74D-D295-491F-B6DD-1F3D826E7BE8}"/>
              </a:ext>
            </a:extLst>
          </p:cNvPr>
          <p:cNvSpPr txBox="1"/>
          <p:nvPr/>
        </p:nvSpPr>
        <p:spPr>
          <a:xfrm>
            <a:off x="1174577" y="4021151"/>
            <a:ext cx="314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vet’s bag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D8788C-7A4F-45A8-BB4E-5D7C802F475B}"/>
              </a:ext>
            </a:extLst>
          </p:cNvPr>
          <p:cNvSpPr txBox="1"/>
          <p:nvPr/>
        </p:nvSpPr>
        <p:spPr>
          <a:xfrm rot="10800000" flipV="1">
            <a:off x="8250567" y="3955200"/>
            <a:ext cx="2577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/>
              <a:t>a basket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D9D71D-C166-4C18-8262-AF0FDB4226AA}"/>
              </a:ext>
            </a:extLst>
          </p:cNvPr>
          <p:cNvSpPr txBox="1"/>
          <p:nvPr/>
        </p:nvSpPr>
        <p:spPr>
          <a:xfrm>
            <a:off x="2536197" y="6205940"/>
            <a:ext cx="1993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/>
              <a:t>a bush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1BD296-4093-4F3F-AE1F-BD9EBB2E3FA4}"/>
              </a:ext>
            </a:extLst>
          </p:cNvPr>
          <p:cNvSpPr txBox="1"/>
          <p:nvPr/>
        </p:nvSpPr>
        <p:spPr>
          <a:xfrm>
            <a:off x="4862119" y="5865157"/>
            <a:ext cx="2652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/>
              <a:t>a camera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A75FA5-1876-4FE1-AB82-34829581C654}"/>
              </a:ext>
            </a:extLst>
          </p:cNvPr>
          <p:cNvSpPr txBox="1"/>
          <p:nvPr/>
        </p:nvSpPr>
        <p:spPr>
          <a:xfrm>
            <a:off x="96779" y="6171243"/>
            <a:ext cx="2336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/>
              <a:t>binoculars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81E948-4476-4EF1-B2D1-B2C487AA5380}"/>
              </a:ext>
            </a:extLst>
          </p:cNvPr>
          <p:cNvSpPr txBox="1"/>
          <p:nvPr/>
        </p:nvSpPr>
        <p:spPr>
          <a:xfrm>
            <a:off x="9949759" y="6178479"/>
            <a:ext cx="220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/>
              <a:t>a river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D7AC133-B902-4C7D-AB80-A2A4F861584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664" y="4895742"/>
            <a:ext cx="1544083" cy="143897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AE19425-54B4-4E00-BBE2-7DBA2519CE52}"/>
              </a:ext>
            </a:extLst>
          </p:cNvPr>
          <p:cNvSpPr txBox="1"/>
          <p:nvPr/>
        </p:nvSpPr>
        <p:spPr>
          <a:xfrm>
            <a:off x="7433226" y="6200069"/>
            <a:ext cx="201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/>
              <a:t>a thorn</a:t>
            </a:r>
          </a:p>
        </p:txBody>
      </p:sp>
      <p:pic>
        <p:nvPicPr>
          <p:cNvPr id="2" name="Snimka">
            <a:hlinkClick r:id="" action="ppaction://media"/>
            <a:extLst>
              <a:ext uri="{FF2B5EF4-FFF2-40B4-BE49-F238E27FC236}">
                <a16:creationId xmlns:a16="http://schemas.microsoft.com/office/drawing/2014/main" id="{9438F10D-742B-4ACA-AFC5-E2BF333D34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582771" y="2515066"/>
            <a:ext cx="437879" cy="437879"/>
          </a:xfrm>
          <a:prstGeom prst="rect">
            <a:avLst/>
          </a:prstGeom>
        </p:spPr>
      </p:pic>
      <p:pic>
        <p:nvPicPr>
          <p:cNvPr id="3" name="Snimka">
            <a:hlinkClick r:id="" action="ppaction://media"/>
            <a:extLst>
              <a:ext uri="{FF2B5EF4-FFF2-40B4-BE49-F238E27FC236}">
                <a16:creationId xmlns:a16="http://schemas.microsoft.com/office/drawing/2014/main" id="{B66C9137-EC47-4719-BD93-2A83085089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882765" y="5040315"/>
            <a:ext cx="487363" cy="487363"/>
          </a:xfrm>
          <a:prstGeom prst="rect">
            <a:avLst/>
          </a:prstGeom>
        </p:spPr>
      </p:pic>
      <p:pic>
        <p:nvPicPr>
          <p:cNvPr id="4" name="Snimka">
            <a:hlinkClick r:id="" action="ppaction://media"/>
            <a:extLst>
              <a:ext uri="{FF2B5EF4-FFF2-40B4-BE49-F238E27FC236}">
                <a16:creationId xmlns:a16="http://schemas.microsoft.com/office/drawing/2014/main" id="{D0CD48D1-8A3C-4032-9C7E-84CB4FA0958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205137" y="4963010"/>
            <a:ext cx="487363" cy="487363"/>
          </a:xfrm>
          <a:prstGeom prst="rect">
            <a:avLst/>
          </a:prstGeom>
        </p:spPr>
      </p:pic>
      <p:pic>
        <p:nvPicPr>
          <p:cNvPr id="6" name="Snimka">
            <a:hlinkClick r:id="" action="ppaction://media"/>
            <a:extLst>
              <a:ext uri="{FF2B5EF4-FFF2-40B4-BE49-F238E27FC236}">
                <a16:creationId xmlns:a16="http://schemas.microsoft.com/office/drawing/2014/main" id="{86C6445F-68AA-47AF-8937-37D86E0F929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888851" y="2594917"/>
            <a:ext cx="487363" cy="487363"/>
          </a:xfrm>
          <a:prstGeom prst="rect">
            <a:avLst/>
          </a:prstGeom>
        </p:spPr>
      </p:pic>
      <p:pic>
        <p:nvPicPr>
          <p:cNvPr id="8" name="Snimka">
            <a:hlinkClick r:id="" action="ppaction://media"/>
            <a:extLst>
              <a:ext uri="{FF2B5EF4-FFF2-40B4-BE49-F238E27FC236}">
                <a16:creationId xmlns:a16="http://schemas.microsoft.com/office/drawing/2014/main" id="{B8D9B58C-8956-4A72-8B02-3C83592EB60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173911" y="4515959"/>
            <a:ext cx="487363" cy="487363"/>
          </a:xfrm>
          <a:prstGeom prst="rect">
            <a:avLst/>
          </a:prstGeom>
        </p:spPr>
      </p:pic>
      <p:pic>
        <p:nvPicPr>
          <p:cNvPr id="10" name="Snimka">
            <a:hlinkClick r:id="" action="ppaction://media"/>
            <a:extLst>
              <a:ext uri="{FF2B5EF4-FFF2-40B4-BE49-F238E27FC236}">
                <a16:creationId xmlns:a16="http://schemas.microsoft.com/office/drawing/2014/main" id="{E8CB1F7E-7415-4B8A-A58D-D9888DB16BD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432495" y="4967384"/>
            <a:ext cx="487363" cy="487363"/>
          </a:xfrm>
          <a:prstGeom prst="rect">
            <a:avLst/>
          </a:prstGeom>
        </p:spPr>
      </p:pic>
      <p:pic>
        <p:nvPicPr>
          <p:cNvPr id="12" name="Snimka">
            <a:hlinkClick r:id="" action="ppaction://media"/>
            <a:extLst>
              <a:ext uri="{FF2B5EF4-FFF2-40B4-BE49-F238E27FC236}">
                <a16:creationId xmlns:a16="http://schemas.microsoft.com/office/drawing/2014/main" id="{8FC01F25-A3CA-4725-B8DE-93ED7EE638F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088767" y="4801028"/>
            <a:ext cx="487363" cy="487363"/>
          </a:xfrm>
          <a:prstGeom prst="rect">
            <a:avLst/>
          </a:prstGeom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id="{A1C5F005-561B-4E6B-8BB1-59735C0DD61D}"/>
              </a:ext>
            </a:extLst>
          </p:cNvPr>
          <p:cNvSpPr txBox="1"/>
          <p:nvPr/>
        </p:nvSpPr>
        <p:spPr>
          <a:xfrm>
            <a:off x="186431" y="230607"/>
            <a:ext cx="113547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Look</a:t>
            </a:r>
            <a:r>
              <a:rPr lang="hr-HR" sz="2400" b="1" dirty="0"/>
              <a:t> at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pictures</a:t>
            </a:r>
            <a:r>
              <a:rPr lang="hr-HR" sz="2400" b="1" dirty="0"/>
              <a:t> </a:t>
            </a:r>
            <a:r>
              <a:rPr lang="hr-HR" sz="2400" b="1" dirty="0" err="1"/>
              <a:t>and</a:t>
            </a:r>
            <a:r>
              <a:rPr lang="hr-HR" sz="2400" b="1" dirty="0"/>
              <a:t> </a:t>
            </a:r>
            <a:r>
              <a:rPr lang="hr-HR" sz="2400" b="1" dirty="0" err="1"/>
              <a:t>repeat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words</a:t>
            </a:r>
            <a:r>
              <a:rPr lang="hr-HR" sz="2400" b="1" dirty="0"/>
              <a:t> </a:t>
            </a:r>
            <a:r>
              <a:rPr lang="hr-HR" sz="2400" b="1" dirty="0" err="1"/>
              <a:t>you</a:t>
            </a:r>
            <a:r>
              <a:rPr lang="hr-HR" sz="2400" b="1" dirty="0"/>
              <a:t> </a:t>
            </a:r>
            <a:r>
              <a:rPr lang="hr-HR" sz="2400" b="1" dirty="0" err="1"/>
              <a:t>hear</a:t>
            </a:r>
            <a:r>
              <a:rPr lang="hr-HR" sz="2400" b="1" dirty="0"/>
              <a:t>. </a:t>
            </a:r>
            <a:r>
              <a:rPr lang="hr-HR" sz="2400" i="1" dirty="0"/>
              <a:t>Gledaj slike i ponovi riječi koje čuješ.</a:t>
            </a:r>
          </a:p>
          <a:p>
            <a:r>
              <a:rPr lang="hr-HR" sz="2400" i="1" dirty="0"/>
              <a:t>KLIKNI OVU STRELICU </a:t>
            </a:r>
            <a:r>
              <a:rPr lang="hr-HR" sz="2400" i="1"/>
              <a:t>NA </a:t>
            </a:r>
            <a:r>
              <a:rPr lang="hr-HR" sz="2400" i="1" smtClean="0"/>
              <a:t>TIPKOVNICI </a:t>
            </a:r>
            <a:r>
              <a:rPr lang="hr-HR" sz="2400" i="1" dirty="0"/>
              <a:t>KAKO BI SE ČUO ZVUK I KAKO BI SE SLIKE POMJERALE. </a:t>
            </a:r>
          </a:p>
          <a:p>
            <a:endParaRPr lang="hr-HR" dirty="0"/>
          </a:p>
        </p:txBody>
      </p:sp>
      <p:pic>
        <p:nvPicPr>
          <p:cNvPr id="31" name="Slika 30" descr="Slika na kojoj se prikazuje elektronički, znak, tipkovnica, tanjur&#10;&#10;Opis je automatski generiran">
            <a:extLst>
              <a:ext uri="{FF2B5EF4-FFF2-40B4-BE49-F238E27FC236}">
                <a16:creationId xmlns:a16="http://schemas.microsoft.com/office/drawing/2014/main" id="{30E07558-C024-445B-8A5B-C1EFBC8DF9C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00" y="1037738"/>
            <a:ext cx="1502846" cy="1031473"/>
          </a:xfrm>
          <a:prstGeom prst="rect">
            <a:avLst/>
          </a:prstGeom>
        </p:spPr>
      </p:pic>
      <p:sp>
        <p:nvSpPr>
          <p:cNvPr id="32" name="Elipsa 31">
            <a:extLst>
              <a:ext uri="{FF2B5EF4-FFF2-40B4-BE49-F238E27FC236}">
                <a16:creationId xmlns:a16="http://schemas.microsoft.com/office/drawing/2014/main" id="{E6E2D590-0D9B-4888-A7DE-6A07AEDBBB22}"/>
              </a:ext>
            </a:extLst>
          </p:cNvPr>
          <p:cNvSpPr/>
          <p:nvPr/>
        </p:nvSpPr>
        <p:spPr>
          <a:xfrm>
            <a:off x="3124940" y="1460139"/>
            <a:ext cx="683580" cy="68278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855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5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3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3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B2AD7301-3A51-426A-B0C6-5D41B1726239}"/>
              </a:ext>
            </a:extLst>
          </p:cNvPr>
          <p:cNvSpPr txBox="1"/>
          <p:nvPr/>
        </p:nvSpPr>
        <p:spPr>
          <a:xfrm>
            <a:off x="497150" y="612559"/>
            <a:ext cx="9596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Play </a:t>
            </a:r>
            <a:r>
              <a:rPr lang="hr-HR" sz="3200" b="1" dirty="0" err="1"/>
              <a:t>the</a:t>
            </a:r>
            <a:r>
              <a:rPr lang="hr-HR" sz="3200" b="1" dirty="0"/>
              <a:t> game. Put </a:t>
            </a:r>
            <a:r>
              <a:rPr lang="hr-HR" sz="3200" b="1" dirty="0" err="1"/>
              <a:t>the</a:t>
            </a:r>
            <a:r>
              <a:rPr lang="hr-HR" sz="3200" b="1" dirty="0"/>
              <a:t> </a:t>
            </a:r>
            <a:r>
              <a:rPr lang="hr-HR" sz="3200" b="1" dirty="0" err="1"/>
              <a:t>words</a:t>
            </a:r>
            <a:r>
              <a:rPr lang="hr-HR" sz="3200" b="1" dirty="0"/>
              <a:t> </a:t>
            </a:r>
            <a:r>
              <a:rPr lang="hr-HR" sz="3200" b="1" dirty="0" err="1"/>
              <a:t>into</a:t>
            </a:r>
            <a:r>
              <a:rPr lang="hr-HR" sz="3200" b="1" dirty="0"/>
              <a:t> </a:t>
            </a:r>
            <a:r>
              <a:rPr lang="hr-HR" sz="3200" b="1" dirty="0" err="1"/>
              <a:t>the</a:t>
            </a:r>
            <a:r>
              <a:rPr lang="hr-HR" sz="3200" b="1" dirty="0"/>
              <a:t> </a:t>
            </a:r>
            <a:r>
              <a:rPr lang="hr-HR" sz="3200" b="1" dirty="0" err="1"/>
              <a:t>order</a:t>
            </a:r>
            <a:r>
              <a:rPr lang="hr-HR" sz="3200" b="1" dirty="0"/>
              <a:t>.</a:t>
            </a:r>
            <a:r>
              <a:rPr lang="hr-HR" sz="3200" dirty="0"/>
              <a:t> </a:t>
            </a:r>
          </a:p>
          <a:p>
            <a:r>
              <a:rPr lang="hr-HR" sz="3200" i="1" dirty="0"/>
              <a:t>Odigraj igru. Složi riječi po redu.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3037908-E66B-4F20-A046-8B47A763FAF0}"/>
              </a:ext>
            </a:extLst>
          </p:cNvPr>
          <p:cNvSpPr txBox="1"/>
          <p:nvPr/>
        </p:nvSpPr>
        <p:spPr>
          <a:xfrm>
            <a:off x="497150" y="2627790"/>
            <a:ext cx="2769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  <a:hlinkClick r:id="rId2"/>
              </a:rPr>
              <a:t>Game</a:t>
            </a:r>
            <a:endParaRPr lang="hr-H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0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C98AA3-196A-4895-9819-CEE2C480C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274" y="1922474"/>
            <a:ext cx="3383196" cy="2274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621646-B9AD-45B3-A73C-CB05EBE59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411" y="4648892"/>
            <a:ext cx="2355267" cy="2046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5CC163-162D-4A92-BAF2-F40288F920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4" y="1922473"/>
            <a:ext cx="3383197" cy="22747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F8C61C-C2F1-4D49-A2EA-09E0A7F7C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74" y="4623445"/>
            <a:ext cx="3140252" cy="20716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93D3AB-6A81-40C3-A7E2-D0F4DF225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80" y="1922473"/>
            <a:ext cx="3383196" cy="22747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1C9883-A28A-4703-9B19-C9A12E18D8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4" y="4648892"/>
            <a:ext cx="3140252" cy="2046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55D306-BDED-4DB4-AACB-DA533DB968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654" y="4648892"/>
            <a:ext cx="1913645" cy="2046212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765C9AB5-26B6-4A5C-9A84-FAC7D74BE389}"/>
              </a:ext>
            </a:extLst>
          </p:cNvPr>
          <p:cNvSpPr txBox="1"/>
          <p:nvPr/>
        </p:nvSpPr>
        <p:spPr>
          <a:xfrm>
            <a:off x="532660" y="559293"/>
            <a:ext cx="10227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What’s</a:t>
            </a:r>
            <a:r>
              <a:rPr lang="hr-HR" sz="2800" b="1" dirty="0"/>
              <a:t> </a:t>
            </a:r>
            <a:r>
              <a:rPr lang="hr-HR" sz="2800" b="1" dirty="0" err="1"/>
              <a:t>in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picture</a:t>
            </a:r>
            <a:r>
              <a:rPr lang="hr-HR" sz="2800" b="1" dirty="0"/>
              <a:t>? </a:t>
            </a:r>
            <a:r>
              <a:rPr lang="hr-HR" sz="2800" b="1" dirty="0" err="1"/>
              <a:t>Point</a:t>
            </a:r>
            <a:r>
              <a:rPr lang="hr-HR" sz="2800" b="1" dirty="0"/>
              <a:t> to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picture</a:t>
            </a:r>
            <a:r>
              <a:rPr lang="hr-HR" sz="2800" b="1" dirty="0"/>
              <a:t> </a:t>
            </a:r>
            <a:r>
              <a:rPr lang="hr-HR" sz="2800" b="1" dirty="0" err="1"/>
              <a:t>and</a:t>
            </a:r>
            <a:r>
              <a:rPr lang="hr-HR" sz="2800" b="1" dirty="0"/>
              <a:t> </a:t>
            </a:r>
            <a:r>
              <a:rPr lang="hr-HR" sz="2800" b="1" dirty="0" err="1"/>
              <a:t>name</a:t>
            </a:r>
            <a:r>
              <a:rPr lang="hr-HR" sz="2800" b="1" dirty="0"/>
              <a:t> </a:t>
            </a:r>
            <a:r>
              <a:rPr lang="hr-HR" sz="2800" b="1" dirty="0" err="1"/>
              <a:t>it</a:t>
            </a:r>
            <a:r>
              <a:rPr lang="hr-HR" sz="2800" b="1" dirty="0"/>
              <a:t>.</a:t>
            </a:r>
          </a:p>
          <a:p>
            <a:r>
              <a:rPr lang="hr-HR" sz="2800" i="1" dirty="0"/>
              <a:t>Što je na slici? Pokaži na sliku i reci što je na slici. </a:t>
            </a:r>
          </a:p>
        </p:txBody>
      </p:sp>
    </p:spTree>
    <p:extLst>
      <p:ext uri="{BB962C8B-B14F-4D97-AF65-F5344CB8AC3E}">
        <p14:creationId xmlns:p14="http://schemas.microsoft.com/office/powerpoint/2010/main" val="152098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4230E0-B1E8-4D38-AC19-27DBA197DAB7}"/>
              </a:ext>
            </a:extLst>
          </p:cNvPr>
          <p:cNvSpPr txBox="1"/>
          <p:nvPr/>
        </p:nvSpPr>
        <p:spPr>
          <a:xfrm>
            <a:off x="1180977" y="1781191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Game</a:t>
            </a:r>
            <a:r>
              <a:rPr lang="en-US" sz="4000" dirty="0">
                <a:solidFill>
                  <a:srgbClr val="C00000"/>
                </a:solidFill>
              </a:rPr>
              <a:t> 1 </a:t>
            </a:r>
            <a:r>
              <a:rPr lang="en-US" sz="4000" dirty="0"/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0BF788-A56F-4177-8BB6-DB5C6F165088}"/>
              </a:ext>
            </a:extLst>
          </p:cNvPr>
          <p:cNvSpPr txBox="1"/>
          <p:nvPr/>
        </p:nvSpPr>
        <p:spPr>
          <a:xfrm>
            <a:off x="1180977" y="2489077"/>
            <a:ext cx="234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Game</a:t>
            </a:r>
            <a:r>
              <a:rPr lang="en-US" sz="4000" dirty="0">
                <a:solidFill>
                  <a:srgbClr val="C00000"/>
                </a:solidFill>
              </a:rPr>
              <a:t> 2 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FBC2FACD-BE29-4B70-8832-C0A81E9F9B8D}"/>
              </a:ext>
            </a:extLst>
          </p:cNvPr>
          <p:cNvSpPr txBox="1"/>
          <p:nvPr/>
        </p:nvSpPr>
        <p:spPr>
          <a:xfrm>
            <a:off x="781235" y="655617"/>
            <a:ext cx="103779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Play </a:t>
            </a:r>
            <a:r>
              <a:rPr lang="hr-HR" sz="3200" dirty="0" err="1"/>
              <a:t>the</a:t>
            </a:r>
            <a:r>
              <a:rPr lang="hr-HR" sz="3200" dirty="0"/>
              <a:t> </a:t>
            </a:r>
            <a:r>
              <a:rPr lang="hr-HR" sz="3200" dirty="0" err="1"/>
              <a:t>games</a:t>
            </a:r>
            <a:r>
              <a:rPr lang="hr-HR" sz="3200" dirty="0"/>
              <a:t> </a:t>
            </a:r>
            <a:r>
              <a:rPr lang="hr-HR" sz="3200" dirty="0" err="1"/>
              <a:t>and</a:t>
            </a:r>
            <a:r>
              <a:rPr lang="hr-HR" sz="3200" dirty="0"/>
              <a:t> </a:t>
            </a:r>
            <a:r>
              <a:rPr lang="hr-HR" sz="3200" dirty="0" err="1"/>
              <a:t>learn</a:t>
            </a:r>
            <a:r>
              <a:rPr lang="hr-HR" sz="3200" dirty="0"/>
              <a:t> </a:t>
            </a:r>
            <a:r>
              <a:rPr lang="hr-HR" sz="3200" dirty="0" err="1"/>
              <a:t>all</a:t>
            </a:r>
            <a:r>
              <a:rPr lang="hr-HR" sz="3200" dirty="0"/>
              <a:t> </a:t>
            </a:r>
            <a:r>
              <a:rPr lang="hr-HR" sz="3200" dirty="0" err="1"/>
              <a:t>the</a:t>
            </a:r>
            <a:r>
              <a:rPr lang="hr-HR" sz="3200" dirty="0"/>
              <a:t> </a:t>
            </a:r>
            <a:r>
              <a:rPr lang="hr-HR" sz="3200" dirty="0" err="1"/>
              <a:t>words</a:t>
            </a:r>
            <a:r>
              <a:rPr lang="hr-HR" sz="3200" dirty="0"/>
              <a:t>. Odigraj igre i nauči sve riječi. </a:t>
            </a:r>
          </a:p>
        </p:txBody>
      </p:sp>
    </p:spTree>
    <p:extLst>
      <p:ext uri="{BB962C8B-B14F-4D97-AF65-F5344CB8AC3E}">
        <p14:creationId xmlns:p14="http://schemas.microsoft.com/office/powerpoint/2010/main" val="402640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DB5DB882-23BD-421A-85B5-CB17AE9A1D11}"/>
              </a:ext>
            </a:extLst>
          </p:cNvPr>
          <p:cNvSpPr txBox="1"/>
          <p:nvPr/>
        </p:nvSpPr>
        <p:spPr>
          <a:xfrm>
            <a:off x="725912" y="861134"/>
            <a:ext cx="106817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err="1"/>
              <a:t>Listen</a:t>
            </a:r>
            <a:r>
              <a:rPr lang="hr-HR" sz="4000" b="1" dirty="0"/>
              <a:t> to </a:t>
            </a:r>
            <a:r>
              <a:rPr lang="hr-HR" sz="4000" b="1" dirty="0" err="1"/>
              <a:t>your</a:t>
            </a:r>
            <a:r>
              <a:rPr lang="hr-HR" sz="4000" b="1" dirty="0"/>
              <a:t> </a:t>
            </a:r>
            <a:r>
              <a:rPr lang="hr-HR" sz="4000" b="1" dirty="0" err="1"/>
              <a:t>teacher</a:t>
            </a:r>
            <a:r>
              <a:rPr lang="hr-HR" sz="4000" b="1" dirty="0"/>
              <a:t> </a:t>
            </a:r>
            <a:r>
              <a:rPr lang="hr-HR" sz="4000" b="1" dirty="0" err="1"/>
              <a:t>and</a:t>
            </a:r>
            <a:r>
              <a:rPr lang="hr-HR" sz="4000" b="1" dirty="0"/>
              <a:t> </a:t>
            </a:r>
            <a:r>
              <a:rPr lang="hr-HR" sz="4000" b="1" dirty="0" err="1"/>
              <a:t>repeat</a:t>
            </a:r>
            <a:r>
              <a:rPr lang="hr-HR" sz="4000" b="1" dirty="0"/>
              <a:t> </a:t>
            </a:r>
            <a:r>
              <a:rPr lang="hr-HR" sz="4000" b="1" dirty="0" err="1"/>
              <a:t>the</a:t>
            </a:r>
            <a:r>
              <a:rPr lang="hr-HR" sz="4000" b="1" dirty="0"/>
              <a:t> sentence.</a:t>
            </a:r>
          </a:p>
          <a:p>
            <a:r>
              <a:rPr lang="hr-HR" sz="4000" i="1" dirty="0"/>
              <a:t>Slušaj učiteljicu i ponovi rečenicu.</a:t>
            </a:r>
          </a:p>
          <a:p>
            <a:endParaRPr lang="hr-HR" sz="4000" dirty="0"/>
          </a:p>
          <a:p>
            <a:r>
              <a:rPr lang="hr-HR" sz="4000" b="1" dirty="0"/>
              <a:t>Read </a:t>
            </a:r>
            <a:r>
              <a:rPr lang="hr-HR" sz="4000" b="1" dirty="0" err="1"/>
              <a:t>the</a:t>
            </a:r>
            <a:r>
              <a:rPr lang="hr-HR" sz="4000" b="1" dirty="0"/>
              <a:t> sentence </a:t>
            </a:r>
            <a:r>
              <a:rPr lang="hr-HR" sz="4000" b="1" dirty="0" err="1"/>
              <a:t>after</a:t>
            </a:r>
            <a:r>
              <a:rPr lang="hr-HR" sz="4000" b="1" dirty="0"/>
              <a:t> </a:t>
            </a:r>
            <a:r>
              <a:rPr lang="hr-HR" sz="4000" b="1" dirty="0" err="1"/>
              <a:t>your</a:t>
            </a:r>
            <a:r>
              <a:rPr lang="hr-HR" sz="4000" b="1" dirty="0"/>
              <a:t> </a:t>
            </a:r>
            <a:r>
              <a:rPr lang="hr-HR" sz="4000" b="1" dirty="0" err="1"/>
              <a:t>teacher</a:t>
            </a:r>
            <a:r>
              <a:rPr lang="hr-HR" sz="4000" b="1" dirty="0"/>
              <a:t>. </a:t>
            </a:r>
          </a:p>
          <a:p>
            <a:r>
              <a:rPr lang="hr-HR" sz="4000" i="1" dirty="0"/>
              <a:t>Pročitaj rečenicu nakon što čuješ učiteljicu. </a:t>
            </a:r>
          </a:p>
          <a:p>
            <a:r>
              <a:rPr lang="hr-HR" sz="4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4864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crtež&#10;&#10;Opis je automatski generiran">
            <a:extLst>
              <a:ext uri="{FF2B5EF4-FFF2-40B4-BE49-F238E27FC236}">
                <a16:creationId xmlns:a16="http://schemas.microsoft.com/office/drawing/2014/main" id="{C9008712-7C69-4305-9F38-670EDBE8DD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44" y="2094366"/>
            <a:ext cx="3027285" cy="351387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215F162-64E5-40F2-9E89-30A9BF8EA96A}"/>
              </a:ext>
            </a:extLst>
          </p:cNvPr>
          <p:cNvSpPr txBox="1"/>
          <p:nvPr/>
        </p:nvSpPr>
        <p:spPr>
          <a:xfrm>
            <a:off x="772358" y="1249756"/>
            <a:ext cx="4270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Look</a:t>
            </a:r>
            <a:r>
              <a:rPr lang="hr-HR" sz="2800" dirty="0"/>
              <a:t>, I HAVE </a:t>
            </a:r>
            <a:r>
              <a:rPr lang="hr-HR" sz="2800" dirty="0" err="1"/>
              <a:t>got</a:t>
            </a:r>
            <a:r>
              <a:rPr lang="hr-HR" sz="2800" dirty="0"/>
              <a:t> a basket.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0CCC6ED-BB5B-4B52-BAE2-3009B7273EE7}"/>
              </a:ext>
            </a:extLst>
          </p:cNvPr>
          <p:cNvSpPr txBox="1"/>
          <p:nvPr/>
        </p:nvSpPr>
        <p:spPr>
          <a:xfrm>
            <a:off x="7149483" y="1249756"/>
            <a:ext cx="427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Tracy </a:t>
            </a:r>
            <a:r>
              <a:rPr lang="hr-HR" sz="2800" dirty="0">
                <a:solidFill>
                  <a:srgbClr val="FF0000"/>
                </a:solidFill>
              </a:rPr>
              <a:t>HAS</a:t>
            </a:r>
            <a:r>
              <a:rPr lang="hr-HR" sz="2800" dirty="0"/>
              <a:t> </a:t>
            </a:r>
            <a:r>
              <a:rPr lang="hr-HR" sz="2800" dirty="0" err="1"/>
              <a:t>got</a:t>
            </a:r>
            <a:r>
              <a:rPr lang="hr-HR" sz="2800" dirty="0"/>
              <a:t> a basket.</a:t>
            </a:r>
          </a:p>
        </p:txBody>
      </p:sp>
      <p:pic>
        <p:nvPicPr>
          <p:cNvPr id="9" name="Slika 8" descr="Slika na kojoj se prikazuje crtež&#10;&#10;Opis je automatski generiran">
            <a:extLst>
              <a:ext uri="{FF2B5EF4-FFF2-40B4-BE49-F238E27FC236}">
                <a16:creationId xmlns:a16="http://schemas.microsoft.com/office/drawing/2014/main" id="{38A99FE4-BB5F-403C-9C95-7A2A754755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4" y="2094366"/>
            <a:ext cx="2553070" cy="3343275"/>
          </a:xfrm>
          <a:prstGeom prst="rect">
            <a:avLst/>
          </a:prstGeom>
        </p:spPr>
      </p:pic>
      <p:sp>
        <p:nvSpPr>
          <p:cNvPr id="10" name="Elipsa 9">
            <a:extLst>
              <a:ext uri="{FF2B5EF4-FFF2-40B4-BE49-F238E27FC236}">
                <a16:creationId xmlns:a16="http://schemas.microsoft.com/office/drawing/2014/main" id="{6BA21264-44F2-4289-87A3-EF9E23191893}"/>
              </a:ext>
            </a:extLst>
          </p:cNvPr>
          <p:cNvSpPr/>
          <p:nvPr/>
        </p:nvSpPr>
        <p:spPr>
          <a:xfrm>
            <a:off x="1787371" y="3546088"/>
            <a:ext cx="1701553" cy="981524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B4CC6036-8C11-4FCD-8232-3AEB10AD58F3}"/>
              </a:ext>
            </a:extLst>
          </p:cNvPr>
          <p:cNvSpPr/>
          <p:nvPr/>
        </p:nvSpPr>
        <p:spPr>
          <a:xfrm>
            <a:off x="7482467" y="4059044"/>
            <a:ext cx="1594625" cy="903249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Snimka">
            <a:hlinkClick r:id="" action="ppaction://media"/>
            <a:extLst>
              <a:ext uri="{FF2B5EF4-FFF2-40B4-BE49-F238E27FC236}">
                <a16:creationId xmlns:a16="http://schemas.microsoft.com/office/drawing/2014/main" id="{F3F1E7C1-EB77-40EE-9D87-DB3AA2EE9F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48506" y="1267684"/>
            <a:ext cx="487363" cy="487363"/>
          </a:xfrm>
          <a:prstGeom prst="rect">
            <a:avLst/>
          </a:prstGeom>
        </p:spPr>
      </p:pic>
      <p:pic>
        <p:nvPicPr>
          <p:cNvPr id="13" name="Snimka">
            <a:hlinkClick r:id="" action="ppaction://media"/>
            <a:extLst>
              <a:ext uri="{FF2B5EF4-FFF2-40B4-BE49-F238E27FC236}">
                <a16:creationId xmlns:a16="http://schemas.microsoft.com/office/drawing/2014/main" id="{999C0481-A933-4F6F-9620-D795671E07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07610" y="12610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7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4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crtež&#10;&#10;Opis je automatski generiran">
            <a:extLst>
              <a:ext uri="{FF2B5EF4-FFF2-40B4-BE49-F238E27FC236}">
                <a16:creationId xmlns:a16="http://schemas.microsoft.com/office/drawing/2014/main" id="{E63E63E3-A853-4D41-8CEB-3754917C40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18" y="2547892"/>
            <a:ext cx="3701988" cy="3701988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7CE530D6-FFBE-4099-8D43-745130C0C2D5}"/>
              </a:ext>
            </a:extLst>
          </p:cNvPr>
          <p:cNvSpPr txBox="1"/>
          <p:nvPr/>
        </p:nvSpPr>
        <p:spPr>
          <a:xfrm>
            <a:off x="683581" y="1464816"/>
            <a:ext cx="4909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I HAVE </a:t>
            </a:r>
            <a:r>
              <a:rPr lang="hr-HR" sz="3600" dirty="0" err="1"/>
              <a:t>got</a:t>
            </a:r>
            <a:r>
              <a:rPr lang="hr-HR" sz="3600" dirty="0"/>
              <a:t> a </a:t>
            </a:r>
            <a:r>
              <a:rPr lang="hr-HR" sz="3600" dirty="0" err="1"/>
              <a:t>camera</a:t>
            </a:r>
            <a:r>
              <a:rPr lang="hr-HR" sz="3600" dirty="0"/>
              <a:t>.</a:t>
            </a:r>
          </a:p>
        </p:txBody>
      </p:sp>
      <p:pic>
        <p:nvPicPr>
          <p:cNvPr id="5" name="Snimka">
            <a:hlinkClick r:id="" action="ppaction://media"/>
            <a:extLst>
              <a:ext uri="{FF2B5EF4-FFF2-40B4-BE49-F238E27FC236}">
                <a16:creationId xmlns:a16="http://schemas.microsoft.com/office/drawing/2014/main" id="{97406C79-EB11-45B3-BEEB-43000F4168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68449" y="1544299"/>
            <a:ext cx="487363" cy="487363"/>
          </a:xfrm>
          <a:prstGeom prst="rect">
            <a:avLst/>
          </a:prstGeom>
        </p:spPr>
      </p:pic>
      <p:pic>
        <p:nvPicPr>
          <p:cNvPr id="7" name="Slika 6" descr="Slika na kojoj se prikazuje crtež, soba&#10;&#10;Opis je automatski generiran">
            <a:extLst>
              <a:ext uri="{FF2B5EF4-FFF2-40B4-BE49-F238E27FC236}">
                <a16:creationId xmlns:a16="http://schemas.microsoft.com/office/drawing/2014/main" id="{A43AFEAC-84B9-47BE-8F80-F185CDC596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493" y="2470864"/>
            <a:ext cx="3190274" cy="3701988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FBA712AD-B061-4971-9F4B-A97C3A9789C3}"/>
              </a:ext>
            </a:extLst>
          </p:cNvPr>
          <p:cNvSpPr txBox="1"/>
          <p:nvPr/>
        </p:nvSpPr>
        <p:spPr>
          <a:xfrm>
            <a:off x="6161103" y="1561206"/>
            <a:ext cx="472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Mick </a:t>
            </a:r>
            <a:r>
              <a:rPr lang="hr-HR" sz="3600" dirty="0">
                <a:solidFill>
                  <a:srgbClr val="FF0000"/>
                </a:solidFill>
              </a:rPr>
              <a:t>HAS</a:t>
            </a:r>
            <a:r>
              <a:rPr lang="hr-HR" sz="3600" dirty="0"/>
              <a:t> </a:t>
            </a:r>
            <a:r>
              <a:rPr lang="hr-HR" sz="3600" dirty="0" err="1"/>
              <a:t>got</a:t>
            </a:r>
            <a:r>
              <a:rPr lang="hr-HR" sz="3600" dirty="0"/>
              <a:t> a </a:t>
            </a:r>
            <a:r>
              <a:rPr lang="hr-HR" sz="3600" dirty="0" err="1"/>
              <a:t>camera</a:t>
            </a:r>
            <a:r>
              <a:rPr lang="hr-HR" sz="3600" dirty="0"/>
              <a:t>. </a:t>
            </a:r>
          </a:p>
        </p:txBody>
      </p:sp>
      <p:pic>
        <p:nvPicPr>
          <p:cNvPr id="9" name="Snimka">
            <a:hlinkClick r:id="" action="ppaction://media"/>
            <a:extLst>
              <a:ext uri="{FF2B5EF4-FFF2-40B4-BE49-F238E27FC236}">
                <a16:creationId xmlns:a16="http://schemas.microsoft.com/office/drawing/2014/main" id="{4524CD59-FD60-4A53-813A-F5DE98B776F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43121" y="1720174"/>
            <a:ext cx="487363" cy="487363"/>
          </a:xfrm>
          <a:prstGeom prst="rect">
            <a:avLst/>
          </a:prstGeom>
        </p:spPr>
      </p:pic>
      <p:sp>
        <p:nvSpPr>
          <p:cNvPr id="2" name="Elipsa 1">
            <a:extLst>
              <a:ext uri="{FF2B5EF4-FFF2-40B4-BE49-F238E27FC236}">
                <a16:creationId xmlns:a16="http://schemas.microsoft.com/office/drawing/2014/main" id="{95A6BC63-EF0C-4957-9E72-CC05B5427FFC}"/>
              </a:ext>
            </a:extLst>
          </p:cNvPr>
          <p:cNvSpPr/>
          <p:nvPr/>
        </p:nvSpPr>
        <p:spPr>
          <a:xfrm>
            <a:off x="1216241" y="3666479"/>
            <a:ext cx="1837677" cy="1127464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42D2DCCB-97A8-428E-950D-089ECF605D7A}"/>
              </a:ext>
            </a:extLst>
          </p:cNvPr>
          <p:cNvSpPr/>
          <p:nvPr/>
        </p:nvSpPr>
        <p:spPr>
          <a:xfrm>
            <a:off x="7014117" y="3969834"/>
            <a:ext cx="1025912" cy="71367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089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crtež, sat&#10;&#10;Opis je automatski generiran">
            <a:extLst>
              <a:ext uri="{FF2B5EF4-FFF2-40B4-BE49-F238E27FC236}">
                <a16:creationId xmlns:a16="http://schemas.microsoft.com/office/drawing/2014/main" id="{F03464F7-117C-40F3-9EFD-E31A851BB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6" y="2199710"/>
            <a:ext cx="4236601" cy="4236601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E81CAF85-7D73-40A6-8F3C-0F9432A5214E}"/>
              </a:ext>
            </a:extLst>
          </p:cNvPr>
          <p:cNvSpPr txBox="1"/>
          <p:nvPr/>
        </p:nvSpPr>
        <p:spPr>
          <a:xfrm>
            <a:off x="497150" y="1464816"/>
            <a:ext cx="3568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I HAVE </a:t>
            </a:r>
            <a:r>
              <a:rPr lang="hr-HR" sz="3600" dirty="0" err="1"/>
              <a:t>got</a:t>
            </a:r>
            <a:r>
              <a:rPr lang="hr-HR" sz="3600" dirty="0"/>
              <a:t> a </a:t>
            </a:r>
            <a:r>
              <a:rPr lang="hr-HR" sz="3600" dirty="0" err="1"/>
              <a:t>bag</a:t>
            </a:r>
            <a:r>
              <a:rPr lang="hr-HR" sz="3600" dirty="0"/>
              <a:t>.</a:t>
            </a:r>
          </a:p>
        </p:txBody>
      </p:sp>
      <p:pic>
        <p:nvPicPr>
          <p:cNvPr id="5" name="Snimka">
            <a:hlinkClick r:id="" action="ppaction://media"/>
            <a:extLst>
              <a:ext uri="{FF2B5EF4-FFF2-40B4-BE49-F238E27FC236}">
                <a16:creationId xmlns:a16="http://schemas.microsoft.com/office/drawing/2014/main" id="{1449FBBF-6BC5-4416-A7B2-9107A71058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07316" y="1572737"/>
            <a:ext cx="487363" cy="487363"/>
          </a:xfrm>
          <a:prstGeom prst="rect">
            <a:avLst/>
          </a:prstGeom>
        </p:spPr>
      </p:pic>
      <p:pic>
        <p:nvPicPr>
          <p:cNvPr id="7" name="Slika 6" descr="Slika na kojoj se prikazuje crtež&#10;&#10;Opis je automatski generiran">
            <a:extLst>
              <a:ext uri="{FF2B5EF4-FFF2-40B4-BE49-F238E27FC236}">
                <a16:creationId xmlns:a16="http://schemas.microsoft.com/office/drawing/2014/main" id="{A7BF6266-1B09-4AAE-8258-EF20681791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259" y="2574523"/>
            <a:ext cx="3542190" cy="3861787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A82DDCD4-12CC-4AC2-8663-35041D0E578E}"/>
              </a:ext>
            </a:extLst>
          </p:cNvPr>
          <p:cNvSpPr txBox="1"/>
          <p:nvPr/>
        </p:nvSpPr>
        <p:spPr>
          <a:xfrm>
            <a:off x="6425481" y="1464815"/>
            <a:ext cx="4573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Greta </a:t>
            </a:r>
            <a:r>
              <a:rPr lang="hr-HR" sz="3600" dirty="0">
                <a:solidFill>
                  <a:srgbClr val="FF0000"/>
                </a:solidFill>
              </a:rPr>
              <a:t>HAS</a:t>
            </a:r>
            <a:r>
              <a:rPr lang="hr-HR" sz="3600" dirty="0"/>
              <a:t> </a:t>
            </a:r>
            <a:r>
              <a:rPr lang="hr-HR" sz="3600" dirty="0" err="1"/>
              <a:t>got</a:t>
            </a:r>
            <a:r>
              <a:rPr lang="hr-HR" sz="3600" dirty="0"/>
              <a:t> a </a:t>
            </a:r>
            <a:r>
              <a:rPr lang="hr-HR" sz="3600" dirty="0" err="1"/>
              <a:t>bag</a:t>
            </a:r>
            <a:r>
              <a:rPr lang="hr-HR" sz="3600" dirty="0"/>
              <a:t>.</a:t>
            </a:r>
          </a:p>
        </p:txBody>
      </p:sp>
      <p:pic>
        <p:nvPicPr>
          <p:cNvPr id="11" name="Snimka">
            <a:hlinkClick r:id="" action="ppaction://media"/>
            <a:extLst>
              <a:ext uri="{FF2B5EF4-FFF2-40B4-BE49-F238E27FC236}">
                <a16:creationId xmlns:a16="http://schemas.microsoft.com/office/drawing/2014/main" id="{E5B31E4B-2162-45D8-8807-8F1BE6615CC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91767" y="1572736"/>
            <a:ext cx="487363" cy="487363"/>
          </a:xfrm>
          <a:prstGeom prst="rect">
            <a:avLst/>
          </a:prstGeom>
        </p:spPr>
      </p:pic>
      <p:sp>
        <p:nvSpPr>
          <p:cNvPr id="2" name="Elipsa 1">
            <a:extLst>
              <a:ext uri="{FF2B5EF4-FFF2-40B4-BE49-F238E27FC236}">
                <a16:creationId xmlns:a16="http://schemas.microsoft.com/office/drawing/2014/main" id="{59B93111-F0FF-4953-885C-41323A920C5C}"/>
              </a:ext>
            </a:extLst>
          </p:cNvPr>
          <p:cNvSpPr/>
          <p:nvPr/>
        </p:nvSpPr>
        <p:spPr>
          <a:xfrm>
            <a:off x="2910468" y="4382429"/>
            <a:ext cx="903249" cy="1010755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9707ED84-2062-4D9D-9051-E10DC2621763}"/>
              </a:ext>
            </a:extLst>
          </p:cNvPr>
          <p:cNvSpPr/>
          <p:nvPr/>
        </p:nvSpPr>
        <p:spPr>
          <a:xfrm>
            <a:off x="8140390" y="5218771"/>
            <a:ext cx="2251377" cy="11151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570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crtež&#10;&#10;Opis je automatski generiran">
            <a:extLst>
              <a:ext uri="{FF2B5EF4-FFF2-40B4-BE49-F238E27FC236}">
                <a16:creationId xmlns:a16="http://schemas.microsoft.com/office/drawing/2014/main" id="{D3B9597B-CF81-47AC-93B2-A37B16EDAE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58" y="2354154"/>
            <a:ext cx="3410459" cy="4258832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A5DFA2C0-DE6B-4A45-A6AB-30DC61062520}"/>
              </a:ext>
            </a:extLst>
          </p:cNvPr>
          <p:cNvSpPr txBox="1"/>
          <p:nvPr/>
        </p:nvSpPr>
        <p:spPr>
          <a:xfrm>
            <a:off x="390617" y="1535837"/>
            <a:ext cx="4447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I HAVE </a:t>
            </a:r>
            <a:r>
              <a:rPr lang="hr-HR" sz="3600" dirty="0" err="1"/>
              <a:t>got</a:t>
            </a:r>
            <a:r>
              <a:rPr lang="hr-HR" sz="3600" dirty="0"/>
              <a:t> </a:t>
            </a:r>
            <a:r>
              <a:rPr lang="hr-HR" sz="3600" dirty="0" err="1"/>
              <a:t>binoculars</a:t>
            </a:r>
            <a:r>
              <a:rPr lang="hr-HR" sz="3600" dirty="0"/>
              <a:t>. </a:t>
            </a:r>
          </a:p>
        </p:txBody>
      </p:sp>
      <p:pic>
        <p:nvPicPr>
          <p:cNvPr id="5" name="Snimka">
            <a:hlinkClick r:id="" action="ppaction://media"/>
            <a:extLst>
              <a:ext uri="{FF2B5EF4-FFF2-40B4-BE49-F238E27FC236}">
                <a16:creationId xmlns:a16="http://schemas.microsoft.com/office/drawing/2014/main" id="{46DBBE4E-D4F9-4E8B-A4AA-41A68D876D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94648" y="1688147"/>
            <a:ext cx="487363" cy="487363"/>
          </a:xfrm>
          <a:prstGeom prst="rect">
            <a:avLst/>
          </a:prstGeom>
        </p:spPr>
      </p:pic>
      <p:pic>
        <p:nvPicPr>
          <p:cNvPr id="7" name="Slika 6" descr="Slika na kojoj se prikazuje crtež&#10;&#10;Opis je automatski generiran">
            <a:extLst>
              <a:ext uri="{FF2B5EF4-FFF2-40B4-BE49-F238E27FC236}">
                <a16:creationId xmlns:a16="http://schemas.microsoft.com/office/drawing/2014/main" id="{077F9DAC-4A6D-4DEF-9945-3996A85836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969" y="2691115"/>
            <a:ext cx="2912425" cy="3905466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E85060B-8F9F-408A-AB9E-1BC15A51EADA}"/>
              </a:ext>
            </a:extLst>
          </p:cNvPr>
          <p:cNvSpPr txBox="1"/>
          <p:nvPr/>
        </p:nvSpPr>
        <p:spPr>
          <a:xfrm>
            <a:off x="5939161" y="1608662"/>
            <a:ext cx="4776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Luke </a:t>
            </a:r>
            <a:r>
              <a:rPr lang="hr-HR" sz="3600" dirty="0">
                <a:solidFill>
                  <a:srgbClr val="FF0000"/>
                </a:solidFill>
              </a:rPr>
              <a:t>HAS</a:t>
            </a:r>
            <a:r>
              <a:rPr lang="hr-HR" sz="3600" dirty="0"/>
              <a:t> </a:t>
            </a:r>
            <a:r>
              <a:rPr lang="hr-HR" sz="3600" dirty="0" err="1"/>
              <a:t>got</a:t>
            </a:r>
            <a:r>
              <a:rPr lang="hr-HR" sz="3600" dirty="0"/>
              <a:t> </a:t>
            </a:r>
            <a:r>
              <a:rPr lang="hr-HR" sz="3600" dirty="0" err="1"/>
              <a:t>binoculars</a:t>
            </a:r>
            <a:r>
              <a:rPr lang="hr-HR" sz="3600" dirty="0"/>
              <a:t>.</a:t>
            </a:r>
          </a:p>
        </p:txBody>
      </p:sp>
      <p:pic>
        <p:nvPicPr>
          <p:cNvPr id="9" name="Snimka">
            <a:hlinkClick r:id="" action="ppaction://media"/>
            <a:extLst>
              <a:ext uri="{FF2B5EF4-FFF2-40B4-BE49-F238E27FC236}">
                <a16:creationId xmlns:a16="http://schemas.microsoft.com/office/drawing/2014/main" id="{B05B3449-3FF4-46C6-95ED-5E2733199F9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62082" y="1726474"/>
            <a:ext cx="487363" cy="487363"/>
          </a:xfrm>
          <a:prstGeom prst="rect">
            <a:avLst/>
          </a:prstGeom>
        </p:spPr>
      </p:pic>
      <p:sp>
        <p:nvSpPr>
          <p:cNvPr id="2" name="Elipsa 1">
            <a:extLst>
              <a:ext uri="{FF2B5EF4-FFF2-40B4-BE49-F238E27FC236}">
                <a16:creationId xmlns:a16="http://schemas.microsoft.com/office/drawing/2014/main" id="{957D3A69-B44B-47A0-B18C-0B1ECA05D6E0}"/>
              </a:ext>
            </a:extLst>
          </p:cNvPr>
          <p:cNvSpPr/>
          <p:nvPr/>
        </p:nvSpPr>
        <p:spPr>
          <a:xfrm>
            <a:off x="825190" y="3925229"/>
            <a:ext cx="1260088" cy="747132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FEBEE374-4806-419A-8F76-EEEAB19A7363}"/>
              </a:ext>
            </a:extLst>
          </p:cNvPr>
          <p:cNvSpPr/>
          <p:nvPr/>
        </p:nvSpPr>
        <p:spPr>
          <a:xfrm>
            <a:off x="7058722" y="4549698"/>
            <a:ext cx="1650380" cy="1115122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781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54EC705A-8938-487B-9270-55C086DEBB1A}"/>
              </a:ext>
            </a:extLst>
          </p:cNvPr>
          <p:cNvSpPr txBox="1"/>
          <p:nvPr/>
        </p:nvSpPr>
        <p:spPr>
          <a:xfrm>
            <a:off x="514905" y="532660"/>
            <a:ext cx="8043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err="1"/>
              <a:t>Copy</a:t>
            </a:r>
            <a:r>
              <a:rPr lang="hr-HR" sz="3600" b="1" dirty="0"/>
              <a:t> </a:t>
            </a:r>
            <a:r>
              <a:rPr lang="hr-HR" sz="3600" b="1" dirty="0" err="1"/>
              <a:t>the</a:t>
            </a:r>
            <a:r>
              <a:rPr lang="hr-HR" sz="3600" b="1" dirty="0"/>
              <a:t> </a:t>
            </a:r>
            <a:r>
              <a:rPr lang="hr-HR" sz="3600" b="1" dirty="0" err="1"/>
              <a:t>sentences</a:t>
            </a:r>
            <a:r>
              <a:rPr lang="hr-HR" sz="3600" b="1" dirty="0"/>
              <a:t> </a:t>
            </a:r>
            <a:r>
              <a:rPr lang="hr-HR" sz="3600" b="1" dirty="0" err="1"/>
              <a:t>into</a:t>
            </a:r>
            <a:r>
              <a:rPr lang="hr-HR" sz="3600" b="1" dirty="0"/>
              <a:t> </a:t>
            </a:r>
            <a:r>
              <a:rPr lang="hr-HR" sz="3600" b="1" dirty="0" err="1"/>
              <a:t>your</a:t>
            </a:r>
            <a:r>
              <a:rPr lang="hr-HR" sz="3600" b="1" dirty="0"/>
              <a:t> </a:t>
            </a:r>
            <a:r>
              <a:rPr lang="hr-HR" sz="3600" b="1" dirty="0" err="1"/>
              <a:t>notebook</a:t>
            </a:r>
            <a:r>
              <a:rPr lang="hr-HR" sz="3600" b="1" dirty="0"/>
              <a:t> .</a:t>
            </a:r>
          </a:p>
          <a:p>
            <a:r>
              <a:rPr lang="hr-HR" sz="3600" i="1" dirty="0"/>
              <a:t>Prepiši ove rečenice u svoju bilježnicu.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4FA42C5-8EC2-43CE-9850-F255A35057C0}"/>
              </a:ext>
            </a:extLst>
          </p:cNvPr>
          <p:cNvSpPr txBox="1"/>
          <p:nvPr/>
        </p:nvSpPr>
        <p:spPr>
          <a:xfrm>
            <a:off x="514904" y="2192784"/>
            <a:ext cx="10076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Tracy </a:t>
            </a:r>
            <a:r>
              <a:rPr lang="hr-HR" sz="4000" dirty="0" err="1">
                <a:solidFill>
                  <a:srgbClr val="FF0000"/>
                </a:solidFill>
              </a:rPr>
              <a:t>has</a:t>
            </a:r>
            <a:r>
              <a:rPr lang="hr-HR" sz="4000" dirty="0"/>
              <a:t> </a:t>
            </a:r>
            <a:r>
              <a:rPr lang="hr-HR" sz="4000" dirty="0" err="1">
                <a:solidFill>
                  <a:srgbClr val="FF0000"/>
                </a:solidFill>
              </a:rPr>
              <a:t>got</a:t>
            </a:r>
            <a:r>
              <a:rPr lang="hr-HR" sz="4000" dirty="0"/>
              <a:t> a basket. (Tracy </a:t>
            </a:r>
            <a:r>
              <a:rPr lang="hr-HR" sz="4000" dirty="0">
                <a:solidFill>
                  <a:srgbClr val="FF0000"/>
                </a:solidFill>
              </a:rPr>
              <a:t>ima</a:t>
            </a:r>
            <a:r>
              <a:rPr lang="hr-HR" sz="4000" dirty="0"/>
              <a:t> košaru.)</a:t>
            </a:r>
          </a:p>
          <a:p>
            <a:r>
              <a:rPr lang="hr-HR" sz="4000" dirty="0"/>
              <a:t>Luke </a:t>
            </a:r>
            <a:r>
              <a:rPr lang="hr-HR" sz="4000" dirty="0" err="1">
                <a:solidFill>
                  <a:srgbClr val="FF0000"/>
                </a:solidFill>
              </a:rPr>
              <a:t>has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 err="1">
                <a:solidFill>
                  <a:srgbClr val="FF0000"/>
                </a:solidFill>
              </a:rPr>
              <a:t>got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 err="1"/>
              <a:t>binoculars</a:t>
            </a:r>
            <a:r>
              <a:rPr lang="hr-HR" sz="4000" dirty="0"/>
              <a:t>. (Luke </a:t>
            </a:r>
            <a:r>
              <a:rPr lang="hr-HR" sz="4000" dirty="0">
                <a:solidFill>
                  <a:srgbClr val="FF0000"/>
                </a:solidFill>
              </a:rPr>
              <a:t>ima</a:t>
            </a:r>
            <a:r>
              <a:rPr lang="hr-HR" sz="4000" dirty="0"/>
              <a:t> dvogled.)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CD5B955F-FB09-4EAE-9110-6D2A3478CC41}"/>
              </a:ext>
            </a:extLst>
          </p:cNvPr>
          <p:cNvSpPr/>
          <p:nvPr/>
        </p:nvSpPr>
        <p:spPr>
          <a:xfrm>
            <a:off x="399495" y="2192784"/>
            <a:ext cx="10339129" cy="16878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864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237</Words>
  <Application>Microsoft Office PowerPoint</Application>
  <PresentationFormat>Widescreen</PresentationFormat>
  <Paragraphs>35</Paragraphs>
  <Slides>10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Amela Ojdanić</dc:creator>
  <cp:lastModifiedBy>Korisnik</cp:lastModifiedBy>
  <cp:revision>41</cp:revision>
  <dcterms:created xsi:type="dcterms:W3CDTF">2020-03-14T15:04:34Z</dcterms:created>
  <dcterms:modified xsi:type="dcterms:W3CDTF">2020-03-16T09:26:24Z</dcterms:modified>
</cp:coreProperties>
</file>