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3F73A4-4A0A-63F8-726C-4CC5D5C48FD4}" v="6265" dt="2020-03-17T03:58:33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5033" autoAdjust="0"/>
  </p:normalViewPr>
  <p:slideViewPr>
    <p:cSldViewPr snapToGrid="0" snapToObjects="1">
      <p:cViewPr>
        <p:scale>
          <a:sx n="100" d="100"/>
          <a:sy n="100" d="100"/>
        </p:scale>
        <p:origin x="-29" y="-4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7F2D40-DF92-4ADE-A761-CBF896599C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F42E9-55BA-437C-85B3-324B4E2BF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81A9-CFC2-4640-899E-DD3E177BE50A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DF0FD-84A5-462F-A0AC-B2CEF6020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5C710-014C-4C89-9B64-843B9863CE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605DA-80A8-4B7B-B889-6C5700BB4C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39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E50F4-C55A-473A-A70B-4B042EF011A9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4625-0ADF-4414-89A2-9E135F0C8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0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5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2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5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4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8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3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0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2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5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nazionalita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didovese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rgbClr val="FFFFFF"/>
                </a:solidFill>
              </a:rPr>
              <a:t>Nazionalit</a:t>
            </a:r>
            <a:r>
              <a:rPr lang="it-IT" sz="4800" b="1" dirty="0">
                <a:solidFill>
                  <a:srgbClr val="FFFFFF"/>
                </a:solidFill>
                <a:ea typeface="+mj-lt"/>
                <a:cs typeface="+mj-lt"/>
              </a:rPr>
              <a:t>à</a:t>
            </a:r>
            <a:endParaRPr lang="it-IT" sz="4800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84786-6548-4BB4-95FD-977AD1F36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2000" dirty="0">
                <a:solidFill>
                  <a:srgbClr val="FFFFFF"/>
                </a:solidFill>
              </a:rPr>
              <a:t>5</a:t>
            </a:r>
            <a:r>
              <a:rPr lang="it-IT" sz="2000" dirty="0">
                <a:solidFill>
                  <a:srgbClr val="FFFFFF"/>
                </a:solidFill>
                <a:ea typeface="+mn-lt"/>
                <a:cs typeface="+mn-lt"/>
              </a:rPr>
              <a:t>ª classe</a:t>
            </a:r>
            <a:endParaRPr lang="it-IT" sz="2000" dirty="0">
              <a:solidFill>
                <a:srgbClr val="FFFFFF"/>
              </a:solidFill>
              <a:cs typeface="Calibri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A group of people in different colors&#10;&#10;Description generated with high confidence">
            <a:extLst>
              <a:ext uri="{FF2B5EF4-FFF2-40B4-BE49-F238E27FC236}">
                <a16:creationId xmlns:a16="http://schemas.microsoft.com/office/drawing/2014/main" id="{B8444223-EA8C-4E2D-989B-6ADFEF9F3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2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BC4C6-3F14-4C26-8F84-4274EB4D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073150"/>
            <a:ext cx="10668000" cy="5008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2500" b="1">
                <a:cs typeface="Calibri"/>
              </a:rPr>
              <a:t>1. Carissimi alunni, oggi impariamo le nazionalit</a:t>
            </a:r>
            <a:r>
              <a:rPr lang="it-IT" sz="2500" b="1" dirty="0">
                <a:ea typeface="+mn-lt"/>
                <a:cs typeface="+mn-lt"/>
              </a:rPr>
              <a:t>à.</a:t>
            </a:r>
          </a:p>
          <a:p>
            <a:pPr marL="0" indent="0">
              <a:buNone/>
            </a:pPr>
            <a:r>
              <a:rPr lang="it-IT" sz="2500" b="1" dirty="0">
                <a:cs typeface="Calibri"/>
              </a:rPr>
              <a:t>Apri il libro, pagina 43. Leggi il testo e scrivi l'esercizio numero 1.</a:t>
            </a:r>
          </a:p>
          <a:p>
            <a:pPr marL="0" indent="0">
              <a:buNone/>
            </a:pPr>
            <a:r>
              <a:rPr lang="it-IT" sz="2500" b="1">
                <a:cs typeface="Calibri"/>
              </a:rPr>
              <a:t>Attenzione al genere maschile e femminile.</a:t>
            </a:r>
            <a:endParaRPr lang="it-IT" sz="2500" b="1" dirty="0">
              <a:cs typeface="Calibri"/>
            </a:endParaRPr>
          </a:p>
          <a:p>
            <a:pPr marL="0" indent="0">
              <a:buNone/>
            </a:pPr>
            <a:endParaRPr lang="it-IT" sz="2500" b="1" dirty="0">
              <a:cs typeface="Calibri"/>
            </a:endParaRPr>
          </a:p>
          <a:p>
            <a:pPr marL="0" indent="0">
              <a:buNone/>
            </a:pPr>
            <a:r>
              <a:rPr lang="hr-HR" sz="2500" i="1" dirty="0">
                <a:cs typeface="Calibri"/>
              </a:rPr>
              <a:t>Dragi učenici, danas učimo imena naroda.</a:t>
            </a:r>
            <a:endParaRPr lang="hr-HR" sz="2500" dirty="0">
              <a:cs typeface="Calibri"/>
            </a:endParaRPr>
          </a:p>
          <a:p>
            <a:pPr marL="0" indent="0">
              <a:buNone/>
            </a:pPr>
            <a:r>
              <a:rPr lang="hr-HR" sz="2500" i="1">
                <a:cs typeface="Calibri"/>
              </a:rPr>
              <a:t>Otvori udžbenik, str. 43. Pročitaj tekst te nadopuni tablicu u zadatku broj 1.</a:t>
            </a:r>
          </a:p>
          <a:p>
            <a:pPr marL="0" indent="0">
              <a:buNone/>
            </a:pPr>
            <a:r>
              <a:rPr lang="hr-HR" sz="2500" i="1">
                <a:cs typeface="Calibri"/>
              </a:rPr>
              <a:t>Pripazi na muški i ženski rod.</a:t>
            </a:r>
            <a:endParaRPr lang="hr-HR" sz="2500" i="1" dirty="0">
              <a:cs typeface="Calibri"/>
            </a:endParaRPr>
          </a:p>
          <a:p>
            <a:pPr marL="0" indent="0">
              <a:buNone/>
            </a:pPr>
            <a:endParaRPr lang="hr-HR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216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59A27-5632-4092-AF62-128FFDE9A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511175"/>
            <a:ext cx="10458450" cy="55991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2500" b="1" dirty="0">
                <a:ea typeface="+mn-lt"/>
                <a:cs typeface="+mn-lt"/>
              </a:rPr>
              <a:t>2. Ci sono dei nomi un po' particolari? Ci sono dei nomi che non capisci?</a:t>
            </a:r>
            <a:endParaRPr lang="en-US" sz="250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sz="2500" i="1" dirty="0">
                <a:ea typeface="+mn-lt"/>
                <a:cs typeface="+mn-lt"/>
              </a:rPr>
              <a:t>Postoje li neki posebni nazivi? Postoje li nazivi koje ne razumiješ?</a:t>
            </a:r>
          </a:p>
          <a:p>
            <a:pPr marL="0" indent="0">
              <a:buNone/>
            </a:pPr>
            <a:r>
              <a:rPr lang="hr-HR" sz="2500" i="1" dirty="0">
                <a:cs typeface="Calibri" panose="020F0502020204030204"/>
              </a:rPr>
              <a:t>Kao što mi u hrvatskom jeziku imamo posebne nazive za pojedine narode </a:t>
            </a:r>
            <a:r>
              <a:rPr lang="hr-HR" sz="2500" i="1">
                <a:cs typeface="Calibri" panose="020F0502020204030204"/>
              </a:rPr>
              <a:t>(Njemci, a ne Deutscher), tako i drugi jezici imaju svoje posebne nazive (tal. tedesco, eng. </a:t>
            </a:r>
            <a:r>
              <a:rPr lang="hr-HR" sz="2500" i="1" dirty="0">
                <a:cs typeface="Calibri" panose="020F0502020204030204"/>
              </a:rPr>
              <a:t>Croatia).</a:t>
            </a:r>
          </a:p>
          <a:p>
            <a:pPr marL="0" indent="0">
              <a:buNone/>
            </a:pPr>
            <a:endParaRPr lang="hr-HR" sz="2500" i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it-IT" sz="2500" b="1">
                <a:cs typeface="Calibri" panose="020F0502020204030204"/>
              </a:rPr>
              <a:t>3. Quali nomi di nazionalit</a:t>
            </a:r>
            <a:r>
              <a:rPr lang="it-IT" sz="2500" b="1" dirty="0"/>
              <a:t>à cambiano al femminile e al maschile, e quali sono stessi per il femminile e per il maschile? Fai il prossimo esercizio.</a:t>
            </a:r>
            <a:endParaRPr lang="it-IT" sz="2500" b="1" dirty="0">
              <a:cs typeface="Calibri"/>
            </a:endParaRPr>
          </a:p>
          <a:p>
            <a:pPr marL="0" indent="0">
              <a:buNone/>
            </a:pPr>
            <a:r>
              <a:rPr lang="hr-HR" sz="2500" i="1" dirty="0">
                <a:cs typeface="Calibri" panose="020F0502020204030204"/>
              </a:rPr>
              <a:t>Koji nazivi se razlikuju u muškom i ženskom rodu, a koji su isti za muški i ženski </a:t>
            </a:r>
            <a:r>
              <a:rPr lang="hr-HR" sz="2500" i="1">
                <a:cs typeface="Calibri" panose="020F0502020204030204"/>
              </a:rPr>
              <a:t>rod? Riješi idući zadatak.</a:t>
            </a:r>
            <a:endParaRPr lang="hr-HR" sz="2500">
              <a:cs typeface="Calibri" panose="020F0502020204030204"/>
            </a:endParaRPr>
          </a:p>
          <a:p>
            <a:pPr marL="0" indent="0">
              <a:buNone/>
            </a:pPr>
            <a:endParaRPr lang="hr-HR" sz="2500" i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500" dirty="0">
                <a:ea typeface="+mn-lt"/>
                <a:cs typeface="+mn-lt"/>
                <a:hlinkClick r:id="rId2"/>
              </a:rPr>
              <a:t>http://bit.ly/nazionalita1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 sz="25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98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7E21E-D4D2-4B6F-BE73-DD710B7AB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425450"/>
            <a:ext cx="10487025" cy="6256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300" b="1" dirty="0">
                <a:cs typeface="Calibri"/>
              </a:rPr>
              <a:t>4. Scrivi nel quaderno il titolo e poi completa le frasi. Guarda il libro, </a:t>
            </a:r>
            <a:r>
              <a:rPr lang="en-US" sz="2300" b="1">
                <a:cs typeface="Calibri"/>
              </a:rPr>
              <a:t>pagina 46 e 47.</a:t>
            </a:r>
            <a:endParaRPr lang="en-US" sz="2300">
              <a:cs typeface="Calibri"/>
            </a:endParaRPr>
          </a:p>
          <a:p>
            <a:pPr marL="0" indent="0">
              <a:buNone/>
            </a:pPr>
            <a:r>
              <a:rPr lang="hr-HR" sz="2300" i="1">
                <a:cs typeface="Calibri" panose="020F0502020204030204"/>
              </a:rPr>
              <a:t>Napiši naslov u bilježnicu i nadopuni rečenice. Posluži se udžbenikom, str. 46 i 47.</a:t>
            </a:r>
            <a:endParaRPr lang="hr-HR" sz="2300" b="1">
              <a:cs typeface="Calibri" panose="020F0502020204030204"/>
            </a:endParaRPr>
          </a:p>
          <a:p>
            <a:pPr marL="0" indent="0">
              <a:buNone/>
            </a:pPr>
            <a:endParaRPr lang="en-US" sz="2300" b="1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2300" b="1">
                <a:cs typeface="Calibri" panose="020F0502020204030204"/>
              </a:rPr>
              <a:t>Nazionalit</a:t>
            </a:r>
            <a:r>
              <a:rPr lang="en-US" sz="2300" b="1">
                <a:ea typeface="+mn-lt"/>
                <a:cs typeface="+mn-lt"/>
              </a:rPr>
              <a:t>à</a:t>
            </a:r>
            <a:endParaRPr lang="en-US" sz="2300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300" b="1" dirty="0">
                <a:cs typeface="Calibri" panose="020F0502020204030204"/>
              </a:rPr>
              <a:t>Francesco </a:t>
            </a:r>
            <a:r>
              <a:rPr lang="en-US" sz="2300" b="1">
                <a:ea typeface="+mn-lt"/>
                <a:cs typeface="+mn-lt"/>
              </a:rPr>
              <a:t>è di Venezia, lui è italian</a:t>
            </a:r>
            <a:r>
              <a:rPr lang="en-US" sz="2300" b="1">
                <a:solidFill>
                  <a:srgbClr val="FF0000"/>
                </a:solidFill>
                <a:ea typeface="+mn-lt"/>
                <a:cs typeface="+mn-lt"/>
              </a:rPr>
              <a:t>_</a:t>
            </a:r>
            <a:r>
              <a:rPr lang="en-US" sz="2300" b="1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300" b="1">
                <a:cs typeface="Calibri" panose="020F0502020204030204"/>
              </a:rPr>
              <a:t>Carlo e Mario sono di Trieste, loro sono italian</a:t>
            </a:r>
            <a:r>
              <a:rPr lang="en-US" sz="2300" b="1">
                <a:solidFill>
                  <a:srgbClr val="FF0000"/>
                </a:solidFill>
                <a:cs typeface="Calibri" panose="020F0502020204030204"/>
              </a:rPr>
              <a:t>_</a:t>
            </a:r>
            <a:r>
              <a:rPr lang="en-US" sz="2300" b="1">
                <a:cs typeface="Calibri" panose="020F0502020204030204"/>
              </a:rPr>
              <a:t>.</a:t>
            </a:r>
            <a:endParaRPr lang="en-US" sz="2300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300" b="1" dirty="0">
                <a:cs typeface="Calibri" panose="020F0502020204030204"/>
              </a:rPr>
              <a:t>Marija </a:t>
            </a:r>
            <a:r>
              <a:rPr lang="en-US" sz="2300" b="1">
                <a:ea typeface="+mn-lt"/>
                <a:cs typeface="+mn-lt"/>
              </a:rPr>
              <a:t>è di Fiume, lei è croat</a:t>
            </a:r>
            <a:r>
              <a:rPr lang="en-US" sz="2300" b="1">
                <a:solidFill>
                  <a:srgbClr val="FF0000"/>
                </a:solidFill>
                <a:ea typeface="+mn-lt"/>
                <a:cs typeface="+mn-lt"/>
              </a:rPr>
              <a:t>_</a:t>
            </a:r>
            <a:r>
              <a:rPr lang="en-US" sz="2300" b="1">
                <a:ea typeface="+mn-lt"/>
                <a:cs typeface="+mn-lt"/>
              </a:rPr>
              <a:t>.</a:t>
            </a:r>
            <a:endParaRPr lang="en-US" sz="2300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300" b="1">
                <a:cs typeface="Calibri" panose="020F0502020204030204"/>
              </a:rPr>
              <a:t>Lucija e Petra sono di Pola, loro sono croat</a:t>
            </a:r>
            <a:r>
              <a:rPr lang="en-US" sz="2300" b="1">
                <a:solidFill>
                  <a:srgbClr val="FF0000"/>
                </a:solidFill>
                <a:cs typeface="Calibri" panose="020F0502020204030204"/>
              </a:rPr>
              <a:t>_</a:t>
            </a:r>
            <a:r>
              <a:rPr lang="en-US" sz="2300" b="1">
                <a:cs typeface="Calibri" panose="020F0502020204030204"/>
              </a:rPr>
              <a:t>.</a:t>
            </a:r>
            <a:endParaRPr lang="en-US" sz="2300" b="1" dirty="0">
              <a:cs typeface="Calibri" panose="020F0502020204030204"/>
            </a:endParaRPr>
          </a:p>
          <a:p>
            <a:pPr marL="0" indent="0">
              <a:buNone/>
            </a:pPr>
            <a:endParaRPr lang="en-US" sz="2300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300" b="1">
                <a:cs typeface="Calibri" panose="020F0502020204030204"/>
              </a:rPr>
              <a:t>Jacques </a:t>
            </a:r>
            <a:r>
              <a:rPr lang="en-US" sz="2300" b="1">
                <a:ea typeface="+mn-lt"/>
                <a:cs typeface="+mn-lt"/>
              </a:rPr>
              <a:t>è di Parigi, lui è frances</a:t>
            </a:r>
            <a:r>
              <a:rPr lang="en-US" sz="2300" b="1">
                <a:solidFill>
                  <a:srgbClr val="FF0000"/>
                </a:solidFill>
                <a:ea typeface="+mn-lt"/>
                <a:cs typeface="+mn-lt"/>
              </a:rPr>
              <a:t>_</a:t>
            </a:r>
            <a:r>
              <a:rPr lang="en-US" sz="2300" b="1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2300" b="1">
                <a:cs typeface="Calibri" panose="020F0502020204030204"/>
              </a:rPr>
              <a:t>Pierre e Jean sono di Marseille, loro sono frances</a:t>
            </a:r>
            <a:r>
              <a:rPr lang="en-US" sz="2300" b="1">
                <a:solidFill>
                  <a:srgbClr val="FF0000"/>
                </a:solidFill>
                <a:cs typeface="Calibri" panose="020F0502020204030204"/>
              </a:rPr>
              <a:t>_</a:t>
            </a:r>
            <a:r>
              <a:rPr lang="en-US" sz="2300" b="1">
                <a:cs typeface="Calibri" panose="020F0502020204030204"/>
              </a:rPr>
              <a:t>.</a:t>
            </a:r>
            <a:endParaRPr lang="en-US" sz="2300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300" b="1" dirty="0">
                <a:cs typeface="Calibri" panose="020F0502020204030204"/>
              </a:rPr>
              <a:t>Mary </a:t>
            </a:r>
            <a:r>
              <a:rPr lang="en-US" sz="2300" b="1">
                <a:ea typeface="+mn-lt"/>
                <a:cs typeface="+mn-lt"/>
              </a:rPr>
              <a:t>è di Londra, lei è ingles_.</a:t>
            </a:r>
          </a:p>
          <a:p>
            <a:pPr marL="0" indent="0">
              <a:buNone/>
            </a:pPr>
            <a:r>
              <a:rPr lang="en-US" sz="2300" b="1">
                <a:cs typeface="Calibri" panose="020F0502020204030204"/>
              </a:rPr>
              <a:t>Maggie e Lucy sono di Liverpool, loro sono ingles</a:t>
            </a:r>
            <a:r>
              <a:rPr lang="en-US" sz="2300" b="1">
                <a:solidFill>
                  <a:srgbClr val="FF0000"/>
                </a:solidFill>
                <a:cs typeface="Calibri" panose="020F0502020204030204"/>
              </a:rPr>
              <a:t>_</a:t>
            </a:r>
            <a:r>
              <a:rPr lang="en-US" sz="2300" b="1">
                <a:cs typeface="Calibri" panose="020F0502020204030204"/>
              </a:rPr>
              <a:t>.</a:t>
            </a:r>
            <a:endParaRPr lang="en-US" sz="23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664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1C9B5-93C6-43E3-B492-2C04DE624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63525"/>
            <a:ext cx="10553700" cy="59134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it-IT" sz="2300" b="1">
                <a:cs typeface="Calibri" panose="020F0502020204030204"/>
              </a:rPr>
              <a:t>5. Ricordati come cambiano gli aggettivi:</a:t>
            </a:r>
            <a:endParaRPr lang="it-IT" sz="2300">
              <a:cs typeface="Calibri" panose="020F0502020204030204"/>
            </a:endParaRPr>
          </a:p>
          <a:p>
            <a:pPr marL="0" indent="0">
              <a:buNone/>
            </a:pPr>
            <a:r>
              <a:rPr lang="it-IT" sz="2300" i="1">
                <a:ea typeface="+mn-lt"/>
                <a:cs typeface="+mn-lt"/>
              </a:rPr>
              <a:t>Sjeti se na koja dva načina pridjevi završavaju po rodovima i </a:t>
            </a:r>
            <a:r>
              <a:rPr lang="it-IT" sz="2300" i="1" dirty="0">
                <a:ea typeface="+mn-lt"/>
                <a:cs typeface="+mn-lt"/>
              </a:rPr>
              <a:t>brojevima:</a:t>
            </a:r>
            <a:endParaRPr lang="it-IT" sz="2300" b="1" i="1">
              <a:ea typeface="+mn-lt"/>
              <a:cs typeface="+mn-lt"/>
            </a:endParaRPr>
          </a:p>
          <a:p>
            <a:pPr marL="0" indent="0">
              <a:buNone/>
            </a:pPr>
            <a:endParaRPr lang="it-IT" sz="2300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b="1">
                <a:ea typeface="+mn-lt"/>
                <a:cs typeface="+mn-lt"/>
              </a:rPr>
              <a:t>-o (maschile singolare)                        </a:t>
            </a:r>
            <a:endParaRPr lang="it-IT" sz="2300" i="1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b="1">
                <a:ea typeface="+mn-lt"/>
                <a:cs typeface="+mn-lt"/>
              </a:rPr>
              <a:t>-i (maschile plurale) </a:t>
            </a:r>
            <a:endParaRPr lang="it-IT" sz="2300" i="1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b="1">
                <a:ea typeface="+mn-lt"/>
                <a:cs typeface="+mn-lt"/>
              </a:rPr>
              <a:t>-a (femminile singolare)</a:t>
            </a:r>
            <a:endParaRPr lang="it-IT" sz="2300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b="1">
                <a:ea typeface="+mn-lt"/>
                <a:cs typeface="+mn-lt"/>
              </a:rPr>
              <a:t>-e (femminile plurale) </a:t>
            </a:r>
            <a:endParaRPr lang="it-IT" sz="23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it-IT" sz="23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b="1">
                <a:ea typeface="+mn-lt"/>
                <a:cs typeface="+mn-lt"/>
              </a:rPr>
              <a:t>-e (maschile e femminile singolare)</a:t>
            </a:r>
            <a:endParaRPr lang="it-IT" sz="2300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b="1">
                <a:ea typeface="+mn-lt"/>
                <a:cs typeface="+mn-lt"/>
              </a:rPr>
              <a:t>-i (maschile e femminile plurale)</a:t>
            </a:r>
            <a:endParaRPr lang="it-IT" sz="2300" b="1">
              <a:cs typeface="Calibri" panose="020F0502020204030204"/>
            </a:endParaRPr>
          </a:p>
          <a:p>
            <a:pPr marL="0" indent="0">
              <a:buNone/>
            </a:pPr>
            <a:endParaRPr lang="it-IT" sz="23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b="1">
                <a:ea typeface="+mn-lt"/>
                <a:cs typeface="+mn-lt"/>
              </a:rPr>
              <a:t>Scrivi questo esercizio, poi premi SUBMIT e scrivi il tuo indirizzo e-mail.</a:t>
            </a:r>
            <a:endParaRPr lang="it-IT" sz="23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i="1">
                <a:ea typeface="+mn-lt"/>
                <a:cs typeface="+mn-lt"/>
              </a:rPr>
              <a:t>Riješi zadatak, pritisni SUBMIT i upiši svoju e-mail adresu.</a:t>
            </a:r>
            <a:endParaRPr lang="it-IT" sz="2300" b="1" dirty="0">
              <a:ea typeface="+mn-lt"/>
              <a:cs typeface="+mn-lt"/>
            </a:endParaRPr>
          </a:p>
          <a:p>
            <a:pPr marL="0" indent="0">
              <a:buNone/>
            </a:pPr>
            <a:endParaRPr lang="it-IT" sz="2300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300" dirty="0">
                <a:ea typeface="+mn-lt"/>
                <a:cs typeface="+mn-lt"/>
                <a:hlinkClick r:id="rId2"/>
              </a:rPr>
              <a:t>http://bit.ly/didovesei</a:t>
            </a:r>
            <a:endParaRPr lang="it-IT" sz="2300">
              <a:cs typeface="Calibri"/>
            </a:endParaRPr>
          </a:p>
          <a:p>
            <a:pPr marL="0" indent="0">
              <a:buNone/>
            </a:pPr>
            <a:endParaRPr lang="it-IT" dirty="0">
              <a:cs typeface="Calibri" panose="020F0502020204030204"/>
            </a:endParaRPr>
          </a:p>
          <a:p>
            <a:pPr marL="0" indent="0">
              <a:buNone/>
            </a:pPr>
            <a:endParaRPr lang="en-US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246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3A1D-108C-4450-A725-4BABEDF12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349250"/>
            <a:ext cx="10582275" cy="58277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2500" b="1" dirty="0">
                <a:cs typeface="Calibri" panose="020F0502020204030204"/>
              </a:rPr>
              <a:t>6. Leggi i dialoghi 1) e 2) del libro, pagina 45. Fai un dialogo semplice da solo/sola. Usa le informazioni dell'esercizio 3) e 4). Devi fare solo un dialogo. </a:t>
            </a:r>
            <a:r>
              <a:rPr lang="it-IT" sz="2500" b="1">
                <a:cs typeface="Calibri" panose="020F0502020204030204"/>
              </a:rPr>
              <a:t>Scrivi nel quaderno e manda una foto del dialogo all'insegnante.</a:t>
            </a:r>
            <a:endParaRPr lang="en-US" sz="2500" b="1">
              <a:cs typeface="Calibri"/>
            </a:endParaRPr>
          </a:p>
          <a:p>
            <a:pPr marL="0" indent="0">
              <a:buNone/>
            </a:pPr>
            <a:r>
              <a:rPr lang="it-IT" sz="2500" i="1" dirty="0">
                <a:cs typeface="Calibri" panose="020F0502020204030204"/>
              </a:rPr>
              <a:t>Pročitaj dijalog 1) i 2) u udžbeniku, str. 45. Sam/sama napiši jednostavan dijalog. Koristi se informacijama sa zadatka 3) i 4). Moraš napraviti samo jedan dijalog. </a:t>
            </a:r>
            <a:r>
              <a:rPr lang="it-IT" sz="2500" i="1">
                <a:cs typeface="Calibri" panose="020F0502020204030204"/>
              </a:rPr>
              <a:t>Napiši u bilježnicu i pošalji fotografiju dijaloga učiteljici.</a:t>
            </a:r>
          </a:p>
          <a:p>
            <a:pPr marL="0" indent="0">
              <a:buNone/>
            </a:pPr>
            <a:r>
              <a:rPr lang="it-IT" sz="2500" b="1">
                <a:cs typeface="Calibri" panose="020F0502020204030204"/>
              </a:rPr>
              <a:t>Piacere</a:t>
            </a:r>
            <a:r>
              <a:rPr lang="it-IT" sz="2500" i="1">
                <a:cs typeface="Calibri" panose="020F0502020204030204"/>
              </a:rPr>
              <a:t> znači "drago mi je".</a:t>
            </a:r>
            <a:endParaRPr lang="it-IT" sz="2500" i="1" dirty="0">
              <a:cs typeface="Calibri" panose="020F0502020204030204"/>
            </a:endParaRPr>
          </a:p>
          <a:p>
            <a:pPr marL="0" indent="0">
              <a:buNone/>
            </a:pPr>
            <a:endParaRPr lang="it-IT" sz="2500" i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it-IT" sz="2500" b="1">
                <a:cs typeface="Calibri" panose="020F0502020204030204"/>
              </a:rPr>
              <a:t>7. Scrivi gli esercizi del quaderno, pagina 30, 31, 32 e 33.</a:t>
            </a:r>
            <a:r>
              <a:rPr lang="it-IT" sz="2500" i="1" dirty="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it-IT" sz="2500" i="1">
                <a:cs typeface="Calibri" panose="020F0502020204030204"/>
              </a:rPr>
              <a:t>Riješi radnu bilježnicu, stranice 30, 31, 32 i 33.</a:t>
            </a:r>
            <a:endParaRPr lang="it-IT" sz="2500" i="1" dirty="0">
              <a:cs typeface="Calibri" panose="020F0502020204030204"/>
            </a:endParaRPr>
          </a:p>
          <a:p>
            <a:pPr marL="0" indent="0">
              <a:buNone/>
            </a:pPr>
            <a:endParaRPr lang="it-IT" sz="2500" i="1" dirty="0">
              <a:cs typeface="Calibri" panose="020F0502020204030204"/>
            </a:endParaRPr>
          </a:p>
          <a:p>
            <a:pPr marL="0" indent="0">
              <a:buNone/>
            </a:pPr>
            <a:endParaRPr lang="it-IT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9707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B6139BFF-D00E-4ABF-BE2F-05988323D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76" y="364256"/>
            <a:ext cx="10060539" cy="6313748"/>
          </a:xfrm>
        </p:spPr>
      </p:pic>
    </p:spTree>
    <p:extLst>
      <p:ext uri="{BB962C8B-B14F-4D97-AF65-F5344CB8AC3E}">
        <p14:creationId xmlns:p14="http://schemas.microsoft.com/office/powerpoint/2010/main" val="11241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5B2D66-8E18-46D7-967B-1A3B48ACF55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BFE41CA-01C7-4999-9BC7-050FDE7EAF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6D2AD-45B3-4580-A691-E5968F9B5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Widescreen</PresentationFormat>
  <Paragraphs>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Nazionalità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Design</dc:title>
  <dc:creator/>
  <cp:lastModifiedBy/>
  <cp:revision>676</cp:revision>
  <dcterms:created xsi:type="dcterms:W3CDTF">2020-03-17T01:04:24Z</dcterms:created>
  <dcterms:modified xsi:type="dcterms:W3CDTF">2020-03-17T06:56:10Z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