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  <p:sldId id="260" r:id="rId3"/>
    <p:sldId id="261" r:id="rId4"/>
    <p:sldId id="262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9214A-7D93-9F5F-9794-2550841EB7BB}" v="208" dt="2020-03-17T01:16:36.454"/>
    <p1510:client id="{5816255F-4A6C-FE4A-2256-59AD4968A9AD}" v="4190" dt="2020-03-17T00:41:06.314"/>
    <p1510:client id="{B6901A62-F9EB-CA06-3B1E-0C775B55AE43}" v="135" dt="2020-03-17T00:54:02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9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7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2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5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3/18/2020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3/18/2020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3/18/2020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6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6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06" r:id="rId6"/>
    <p:sldLayoutId id="2147483902" r:id="rId7"/>
    <p:sldLayoutId id="2147483903" r:id="rId8"/>
    <p:sldLayoutId id="2147483904" r:id="rId9"/>
    <p:sldLayoutId id="2147483905" r:id="rId10"/>
    <p:sldLayoutId id="21474839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Europ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tatiEuropa" TargetMode="External"/><Relationship Id="rId2" Type="http://schemas.openxmlformats.org/officeDocument/2006/relationships/hyperlink" Target="http://bit.ly/continenti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nazionalit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r.glosb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Amicidelmondo2" TargetMode="External"/><Relationship Id="rId2" Type="http://schemas.openxmlformats.org/officeDocument/2006/relationships/hyperlink" Target="http://bit.ly/Amicidelmond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7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8" descr="A picture containing plate&#10;&#10;Description generated with very high confidence">
            <a:extLst>
              <a:ext uri="{FF2B5EF4-FFF2-40B4-BE49-F238E27FC236}">
                <a16:creationId xmlns:a16="http://schemas.microsoft.com/office/drawing/2014/main" id="{8FCF1689-E4C8-4754-A2A8-9F05775031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828" r="-1" b="5291"/>
          <a:stretch/>
        </p:blipFill>
        <p:spPr>
          <a:xfrm>
            <a:off x="633999" y="640080"/>
            <a:ext cx="6275667" cy="5577840"/>
          </a:xfrm>
          <a:prstGeom prst="rect">
            <a:avLst/>
          </a:prstGeom>
        </p:spPr>
      </p:pic>
      <p:sp>
        <p:nvSpPr>
          <p:cNvPr id="45" name="Rectangle 39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886145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rgbClr val="FFFFFF"/>
                </a:solidFill>
                <a:cs typeface="Calibri Light"/>
              </a:rPr>
              <a:t>Amici da tutto il mondo</a:t>
            </a:r>
            <a:endParaRPr lang="it-IT" sz="44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6885" y="3847959"/>
            <a:ext cx="3659246" cy="2369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it-IT" sz="1500" dirty="0">
                <a:solidFill>
                  <a:srgbClr val="FFFFFF"/>
                </a:solidFill>
                <a:cs typeface="Calibri"/>
              </a:rPr>
              <a:t>5</a:t>
            </a:r>
            <a:r>
              <a:rPr lang="it-IT" sz="1500" dirty="0">
                <a:solidFill>
                  <a:srgbClr val="FFFFFF"/>
                </a:solidFill>
                <a:ea typeface="+mn-lt"/>
                <a:cs typeface="+mn-lt"/>
              </a:rPr>
              <a:t>ª classe</a:t>
            </a:r>
            <a:endParaRPr lang="it-IT" sz="1500">
              <a:solidFill>
                <a:srgbClr val="FFFFFF"/>
              </a:solidFill>
            </a:endParaRPr>
          </a:p>
        </p:txBody>
      </p:sp>
      <p:cxnSp>
        <p:nvCxnSpPr>
          <p:cNvPr id="47" name="Straight Connector 41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6281CCC-8DB2-42DF-BAFA-758FC1B60C23}"/>
              </a:ext>
            </a:extLst>
          </p:cNvPr>
          <p:cNvSpPr txBox="1"/>
          <p:nvPr/>
        </p:nvSpPr>
        <p:spPr>
          <a:xfrm>
            <a:off x="4189049" y="6017865"/>
            <a:ext cx="2720617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1BC6-FAEE-4848-829C-2FCE03AF6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750" y="537099"/>
            <a:ext cx="10082930" cy="5331993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it-IT" sz="2000" b="1" dirty="0"/>
              <a:t>1. Carissimi alunni, oggi ripetiamo e impariamo un po' di geografia. </a:t>
            </a:r>
            <a:endParaRPr lang="en-US" sz="2000" b="1" dirty="0"/>
          </a:p>
          <a:p>
            <a:r>
              <a:rPr lang="it-IT" sz="2000" b="1" dirty="0"/>
              <a:t>Per iniziare, apri i giochi su Wordwall. </a:t>
            </a:r>
            <a:r>
              <a:rPr lang="it-IT" sz="2000" b="1" dirty="0">
                <a:ea typeface="+mn-lt"/>
                <a:cs typeface="+mn-lt"/>
              </a:rPr>
              <a:t>Clicca sul link del gioco e collega i nomi con i continenti, gli stati, e le nazionalità. Guarda il libro, pagina 42. Scrivi il nome e il cognome.</a:t>
            </a:r>
            <a:endParaRPr lang="en-US" sz="2000" b="1" dirty="0"/>
          </a:p>
          <a:p>
            <a:r>
              <a:rPr lang="hr-HR" sz="2000" i="1" dirty="0"/>
              <a:t>Dragi učenici, danas ćemo ponoviti i naučiti malo geografiju. Prvo riješi igrice u Wordwallu. </a:t>
            </a:r>
            <a:r>
              <a:rPr lang="hr-HR" sz="2000" i="1" dirty="0">
                <a:ea typeface="+mn-lt"/>
                <a:cs typeface="+mn-lt"/>
              </a:rPr>
              <a:t>Klikni na link te poveži nazive s kontinentima, državama i nazivima stanovništva</a:t>
            </a:r>
            <a:r>
              <a:rPr lang="it-IT" sz="2000" i="1" dirty="0">
                <a:ea typeface="+mn-lt"/>
                <a:cs typeface="+mn-lt"/>
              </a:rPr>
              <a:t>. Gledaj u </a:t>
            </a:r>
            <a:r>
              <a:rPr lang="hr-HR" sz="2000" i="1" dirty="0">
                <a:ea typeface="+mn-lt"/>
                <a:cs typeface="+mn-lt"/>
              </a:rPr>
              <a:t>udžbenik, str. 42. Obavezno napiši ime i prezime.</a:t>
            </a:r>
            <a:endParaRPr lang="hr-HR" sz="2000" dirty="0">
              <a:ea typeface="+mn-lt"/>
              <a:cs typeface="+mn-lt"/>
            </a:endParaRPr>
          </a:p>
          <a:p>
            <a:endParaRPr lang="it-IT" sz="2000" i="1">
              <a:ea typeface="+mn-lt"/>
              <a:cs typeface="+mn-lt"/>
            </a:endParaRPr>
          </a:p>
          <a:p>
            <a:r>
              <a:rPr lang="it-IT" sz="2000" dirty="0">
                <a:ea typeface="+mn-lt"/>
                <a:cs typeface="+mn-lt"/>
                <a:hlinkClick r:id="rId2"/>
              </a:rPr>
              <a:t>http://bit.ly/continenti1</a:t>
            </a:r>
            <a:endParaRPr lang="it-IT" sz="2000" dirty="0">
              <a:ea typeface="+mn-lt"/>
              <a:cs typeface="+mn-lt"/>
            </a:endParaRPr>
          </a:p>
          <a:p>
            <a:r>
              <a:rPr lang="it-IT" sz="2000" dirty="0">
                <a:ea typeface="+mn-lt"/>
                <a:cs typeface="+mn-lt"/>
                <a:hlinkClick r:id="rId3"/>
              </a:rPr>
              <a:t>http://bit.ly/statiEuropa</a:t>
            </a:r>
            <a:endParaRPr lang="it-IT" sz="2000" dirty="0">
              <a:ea typeface="+mn-lt"/>
              <a:cs typeface="+mn-lt"/>
            </a:endParaRPr>
          </a:p>
          <a:p>
            <a:r>
              <a:rPr lang="it-IT" sz="2000" dirty="0">
                <a:ea typeface="+mn-lt"/>
                <a:cs typeface="+mn-lt"/>
                <a:hlinkClick r:id="rId4"/>
              </a:rPr>
              <a:t>http://bit.ly/nazionalita</a:t>
            </a:r>
            <a:endParaRPr lang="it-IT" sz="2000" dirty="0">
              <a:ea typeface="+mn-lt"/>
              <a:cs typeface="+mn-lt"/>
            </a:endParaRPr>
          </a:p>
          <a:p>
            <a:endParaRPr lang="it-IT" sz="2000" i="1"/>
          </a:p>
        </p:txBody>
      </p:sp>
    </p:spTree>
    <p:extLst>
      <p:ext uri="{BB962C8B-B14F-4D97-AF65-F5344CB8AC3E}">
        <p14:creationId xmlns:p14="http://schemas.microsoft.com/office/powerpoint/2010/main" val="8786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A2BC-5EEF-4D17-AC2B-8AD4B35D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595" y="836679"/>
            <a:ext cx="10027085" cy="5032413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it-IT" sz="2000" b="1"/>
              <a:t>2. Apri il libro a pagina 43, e leggi il testo due volte.</a:t>
            </a:r>
          </a:p>
          <a:p>
            <a:r>
              <a:rPr lang="hr-HR" sz="2000" i="1"/>
              <a:t>Otvori udžbenik na str. 43 i pročitaj tekst dva puta.</a:t>
            </a:r>
            <a:endParaRPr lang="it-IT" sz="2000" i="1"/>
          </a:p>
          <a:p>
            <a:endParaRPr lang="it-IT" sz="2000"/>
          </a:p>
          <a:p>
            <a:r>
              <a:rPr lang="it-IT" sz="2000" b="1"/>
              <a:t>3. Scrivi il titolo della lezione nel quaderno: </a:t>
            </a:r>
            <a:r>
              <a:rPr lang="hr-HR" sz="2000" i="1">
                <a:ea typeface="+mn-lt"/>
                <a:cs typeface="+mn-lt"/>
              </a:rPr>
              <a:t>Napiši naslov lekcije u bilježnicu.</a:t>
            </a:r>
          </a:p>
          <a:p>
            <a:pPr algn="ctr"/>
            <a:r>
              <a:rPr lang="it-IT" sz="2000" b="1"/>
              <a:t>Amici da tutto il mondo</a:t>
            </a:r>
            <a:endParaRPr lang="it-IT"/>
          </a:p>
          <a:p>
            <a:pPr algn="just"/>
            <a:endParaRPr lang="it-IT" sz="2000" b="1"/>
          </a:p>
          <a:p>
            <a:pPr algn="just"/>
            <a:r>
              <a:rPr lang="it-IT" sz="2000" b="1"/>
              <a:t>4. Scrivi le parole sconosciute e trova il significato delle parole nel vocabolario a pagina 105 del libro o usa il vocabolario on-line: </a:t>
            </a:r>
            <a:r>
              <a:rPr lang="it-IT" sz="2000" b="1">
                <a:hlinkClick r:id="rId2"/>
              </a:rPr>
              <a:t>http://hr.glosbe.com</a:t>
            </a:r>
            <a:endParaRPr lang="it-IT" sz="2000" b="1" i="1"/>
          </a:p>
          <a:p>
            <a:pPr algn="just"/>
            <a:r>
              <a:rPr lang="it-IT" sz="2000" b="1" i="1"/>
              <a:t>I</a:t>
            </a:r>
            <a:r>
              <a:rPr lang="hr-HR" sz="2000" i="1"/>
              <a:t>spiši nepoznate riječi te pronađi njihovo značenje u rječniku na kraju udžbenika (str. 105.) ili na internetskom rječniku.</a:t>
            </a:r>
          </a:p>
          <a:p>
            <a:endParaRPr lang="it-IT" sz="3000" i="1"/>
          </a:p>
        </p:txBody>
      </p:sp>
    </p:spTree>
    <p:extLst>
      <p:ext uri="{BB962C8B-B14F-4D97-AF65-F5344CB8AC3E}">
        <p14:creationId xmlns:p14="http://schemas.microsoft.com/office/powerpoint/2010/main" val="198634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9D26-AA40-4C75-A7DB-CAF3A63D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25" y="385872"/>
            <a:ext cx="10058400" cy="5691986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it-IT" sz="2000" b="1"/>
              <a:t>5. Esempio delle parole sconosciute:</a:t>
            </a:r>
            <a:r>
              <a:rPr lang="it-IT" sz="2000"/>
              <a:t> </a:t>
            </a:r>
            <a:r>
              <a:rPr lang="hr-HR" sz="2000" i="1"/>
              <a:t>Primjer nepoznatih riječi.</a:t>
            </a:r>
          </a:p>
          <a:p>
            <a:pPr marL="0" indent="0">
              <a:buNone/>
            </a:pPr>
            <a:endParaRPr lang="hr-HR" sz="2000" b="1"/>
          </a:p>
          <a:p>
            <a:pPr marL="0" indent="0" algn="ctr">
              <a:buNone/>
            </a:pPr>
            <a:r>
              <a:rPr lang="it-IT" sz="2000" b="1"/>
              <a:t>Amici da tutto il mondo</a:t>
            </a:r>
          </a:p>
          <a:p>
            <a:pPr marL="0" indent="0">
              <a:buNone/>
            </a:pPr>
            <a:r>
              <a:rPr lang="it-IT" sz="2000" b="1"/>
              <a:t>durante - </a:t>
            </a:r>
          </a:p>
          <a:p>
            <a:pPr marL="0" indent="0">
              <a:buNone/>
            </a:pPr>
            <a:r>
              <a:rPr lang="it-IT" sz="2000" b="1"/>
              <a:t>la vacanza -</a:t>
            </a:r>
          </a:p>
          <a:p>
            <a:pPr marL="0" indent="0">
              <a:buNone/>
            </a:pPr>
            <a:r>
              <a:rPr lang="it-IT" sz="2000" b="1"/>
              <a:t>estivo -</a:t>
            </a:r>
          </a:p>
          <a:p>
            <a:pPr marL="0" indent="0">
              <a:buNone/>
            </a:pPr>
            <a:r>
              <a:rPr lang="it-IT" sz="2000" b="1"/>
              <a:t>Inghilterra -</a:t>
            </a:r>
          </a:p>
          <a:p>
            <a:pPr marL="0" indent="0">
              <a:buNone/>
            </a:pPr>
            <a:r>
              <a:rPr lang="it-IT" sz="2000" b="1"/>
              <a:t>tedesco -</a:t>
            </a:r>
          </a:p>
          <a:p>
            <a:pPr marL="0" indent="0">
              <a:buNone/>
            </a:pPr>
            <a:r>
              <a:rPr lang="it-IT" sz="2000" b="1"/>
              <a:t>il paese - </a:t>
            </a:r>
          </a:p>
          <a:p>
            <a:pPr marL="0" indent="0">
              <a:buNone/>
            </a:pPr>
            <a:r>
              <a:rPr lang="it-IT" sz="2000" b="1"/>
              <a:t>lontano -</a:t>
            </a:r>
          </a:p>
          <a:p>
            <a:pPr marL="0" indent="0">
              <a:buNone/>
            </a:pPr>
            <a:r>
              <a:rPr lang="it-IT" sz="2000" b="1"/>
              <a:t>giapponese -</a:t>
            </a:r>
          </a:p>
          <a:p>
            <a:pPr marL="0" indent="0">
              <a:buNone/>
            </a:pPr>
            <a:endParaRPr lang="it-IT" sz="2000" b="1"/>
          </a:p>
        </p:txBody>
      </p:sp>
    </p:spTree>
    <p:extLst>
      <p:ext uri="{BB962C8B-B14F-4D97-AF65-F5344CB8AC3E}">
        <p14:creationId xmlns:p14="http://schemas.microsoft.com/office/powerpoint/2010/main" val="388594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4D12-1126-4B9A-9ABA-965729369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18" y="417188"/>
            <a:ext cx="10047962" cy="5451904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it-IT" sz="2000" b="1"/>
          </a:p>
          <a:p>
            <a:r>
              <a:rPr lang="it-IT" sz="2000" b="1"/>
              <a:t>6. Adesso clicca sul link dell'audio, ascolta e segui il testo. Leggi con la registrazione audio. Ripeti pi</a:t>
            </a:r>
            <a:r>
              <a:rPr lang="it-IT" sz="2000" b="1">
                <a:ea typeface="+mn-lt"/>
                <a:cs typeface="+mn-lt"/>
              </a:rPr>
              <a:t>ù volte, finché puoi leggere da solo.</a:t>
            </a:r>
            <a:endParaRPr lang="en-US"/>
          </a:p>
          <a:p>
            <a:r>
              <a:rPr lang="hr-HR" sz="2000" i="1"/>
              <a:t>Sada, klikni na link sa zvučnim zapisom, slušaj i prati tekst u udžbeniku. Čitaj uz zvučni zapis. Ponovi više puta dok ne naučiš samostalno čitati tekst</a:t>
            </a:r>
            <a:r>
              <a:rPr lang="it-IT" sz="2000" i="1"/>
              <a:t>.</a:t>
            </a:r>
          </a:p>
          <a:p>
            <a:r>
              <a:rPr lang="it-IT" sz="2000">
                <a:ea typeface="+mn-lt"/>
                <a:cs typeface="+mn-lt"/>
                <a:hlinkClick r:id="rId2"/>
              </a:rPr>
              <a:t>http://bit.ly/Amicidelmondo</a:t>
            </a:r>
            <a:endParaRPr lang="it-IT" sz="2000" i="1">
              <a:ea typeface="+mn-lt"/>
              <a:cs typeface="+mn-lt"/>
            </a:endParaRPr>
          </a:p>
          <a:p>
            <a:endParaRPr lang="it-IT" sz="2000"/>
          </a:p>
          <a:p>
            <a:r>
              <a:rPr lang="it-IT" sz="2000" b="1">
                <a:ea typeface="+mn-lt"/>
                <a:cs typeface="+mn-lt"/>
              </a:rPr>
              <a:t>7. Per finire, fai ancora questo esercizio: </a:t>
            </a:r>
            <a:r>
              <a:rPr lang="hr-HR" sz="2000" i="1">
                <a:ea typeface="+mn-lt"/>
                <a:cs typeface="+mn-lt"/>
              </a:rPr>
              <a:t>Za kraj, riješi ovaj zadatak.</a:t>
            </a:r>
            <a:endParaRPr lang="en-US" sz="2000">
              <a:ea typeface="+mn-lt"/>
              <a:cs typeface="+mn-lt"/>
            </a:endParaRPr>
          </a:p>
          <a:p>
            <a:r>
              <a:rPr lang="hr-HR" sz="2000">
                <a:ea typeface="+mn-lt"/>
                <a:cs typeface="+mn-lt"/>
                <a:hlinkClick r:id="rId3"/>
              </a:rPr>
              <a:t>http://bit.ly/Amicidelmondo2</a:t>
            </a:r>
            <a:endParaRPr lang="hr-HR" sz="2000" i="1"/>
          </a:p>
          <a:p>
            <a:endParaRPr lang="hr-HR" sz="2000"/>
          </a:p>
          <a:p>
            <a:endParaRPr lang="it-IT" sz="2000"/>
          </a:p>
          <a:p>
            <a:endParaRPr lang="it-IT" sz="2000"/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104102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05EE37AD-2395-4B94-B562-F5C03D82E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168" y="784987"/>
            <a:ext cx="8359034" cy="525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96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RetrospectVTI</vt:lpstr>
      <vt:lpstr>Amici da tutto il mondo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34</cp:revision>
  <dcterms:created xsi:type="dcterms:W3CDTF">2020-03-16T23:09:32Z</dcterms:created>
  <dcterms:modified xsi:type="dcterms:W3CDTF">2020-03-18T15:58:47Z</dcterms:modified>
</cp:coreProperties>
</file>