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69" r:id="rId16"/>
    <p:sldId id="274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E65B6-5C28-4CD2-80D5-6EBFDDE9C033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114B7-DB19-4E4C-9EE4-B7F9C1528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008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F3FF37-B8ED-4BA9-9168-D317132A4CCC}" type="slidenum">
              <a:rPr lang="fr-FR" altLang="sr-Latn-RS"/>
              <a:pPr/>
              <a:t>12</a:t>
            </a:fld>
            <a:endParaRPr lang="fr-FR" altLang="sr-Latn-R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sr-Latn-RS"/>
              <a:t>So how does this school compare? How many students are learning one foreign language? </a:t>
            </a:r>
            <a:r>
              <a:rPr lang="fr-FR" altLang="sr-Latn-RS" i="1"/>
              <a:t>(Show of hands.)</a:t>
            </a:r>
            <a:r>
              <a:rPr lang="fr-FR" altLang="sr-Latn-RS"/>
              <a:t> Two? Three?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A35AF0-B5BC-4655-B6A0-CC3FB9DBAE6B}" type="slidenum">
              <a:rPr lang="fr-FR" altLang="sr-Latn-RS"/>
              <a:pPr/>
              <a:t>13</a:t>
            </a:fld>
            <a:endParaRPr lang="fr-FR" altLang="sr-Latn-R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sr-Latn-RS"/>
              <a:t>ask the children what they can suggest</a:t>
            </a:r>
          </a:p>
          <a:p>
            <a:endParaRPr lang="fr-FR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5263-FC95-4B0E-869D-214EBAF678BE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C1E9-0E36-4374-8C76-3E73C299E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21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5263-FC95-4B0E-869D-214EBAF678BE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C1E9-0E36-4374-8C76-3E73C299E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5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5263-FC95-4B0E-869D-214EBAF678BE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C1E9-0E36-4374-8C76-3E73C299E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728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517DAED-2B5D-4A18-A8B4-BF2DB2F8A3D1}" type="slidenum">
              <a:rPr lang="fr-FR" altLang="sr-Latn-RS"/>
              <a:pPr/>
              <a:t>‹#›</a:t>
            </a:fld>
            <a:endParaRPr lang="fr-FR" altLang="sr-Latn-RS"/>
          </a:p>
        </p:txBody>
      </p:sp>
    </p:spTree>
    <p:extLst>
      <p:ext uri="{BB962C8B-B14F-4D97-AF65-F5344CB8AC3E}">
        <p14:creationId xmlns:p14="http://schemas.microsoft.com/office/powerpoint/2010/main" val="1239637374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ED05461-8F2B-4B6D-B4FF-86FE799E9A63}" type="slidenum">
              <a:rPr lang="fr-FR" altLang="sr-Latn-RS"/>
              <a:pPr/>
              <a:t>‹#›</a:t>
            </a:fld>
            <a:endParaRPr lang="fr-FR" altLang="sr-Latn-RS"/>
          </a:p>
        </p:txBody>
      </p:sp>
    </p:spTree>
    <p:extLst>
      <p:ext uri="{BB962C8B-B14F-4D97-AF65-F5344CB8AC3E}">
        <p14:creationId xmlns:p14="http://schemas.microsoft.com/office/powerpoint/2010/main" val="1977193387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D64F1D8-923F-4D75-BE39-940DE09359D9}" type="slidenum">
              <a:rPr lang="fr-FR" altLang="sr-Latn-RS"/>
              <a:pPr/>
              <a:t>‹#›</a:t>
            </a:fld>
            <a:endParaRPr lang="fr-FR" altLang="sr-Latn-RS"/>
          </a:p>
        </p:txBody>
      </p:sp>
    </p:spTree>
    <p:extLst>
      <p:ext uri="{BB962C8B-B14F-4D97-AF65-F5344CB8AC3E}">
        <p14:creationId xmlns:p14="http://schemas.microsoft.com/office/powerpoint/2010/main" val="1894307457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5FCFA00-240C-4E33-BB9C-A9B47BC617D9}" type="slidenum">
              <a:rPr lang="fr-FR" altLang="sr-Latn-RS"/>
              <a:pPr/>
              <a:t>‹#›</a:t>
            </a:fld>
            <a:endParaRPr lang="fr-FR" altLang="sr-Latn-RS"/>
          </a:p>
        </p:txBody>
      </p:sp>
    </p:spTree>
    <p:extLst>
      <p:ext uri="{BB962C8B-B14F-4D97-AF65-F5344CB8AC3E}">
        <p14:creationId xmlns:p14="http://schemas.microsoft.com/office/powerpoint/2010/main" val="2446232665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5263-FC95-4B0E-869D-214EBAF678BE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C1E9-0E36-4374-8C76-3E73C299E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47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5263-FC95-4B0E-869D-214EBAF678BE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C1E9-0E36-4374-8C76-3E73C299E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448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5263-FC95-4B0E-869D-214EBAF678BE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C1E9-0E36-4374-8C76-3E73C299E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62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5263-FC95-4B0E-869D-214EBAF678BE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C1E9-0E36-4374-8C76-3E73C299E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97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5263-FC95-4B0E-869D-214EBAF678BE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C1E9-0E36-4374-8C76-3E73C299E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989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5263-FC95-4B0E-869D-214EBAF678BE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C1E9-0E36-4374-8C76-3E73C299E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79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5263-FC95-4B0E-869D-214EBAF678BE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C1E9-0E36-4374-8C76-3E73C299E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23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5263-FC95-4B0E-869D-214EBAF678BE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C1E9-0E36-4374-8C76-3E73C299E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4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75263-FC95-4B0E-869D-214EBAF678BE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2C1E9-0E36-4374-8C76-3E73C299E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7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3" name="Picture 5" descr="MPj04278090000[1]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50" y="260648"/>
            <a:ext cx="8734549" cy="5821362"/>
          </a:xfrm>
        </p:spPr>
      </p:pic>
      <p:sp>
        <p:nvSpPr>
          <p:cNvPr id="2" name="Rectangle 1"/>
          <p:cNvSpPr/>
          <p:nvPr/>
        </p:nvSpPr>
        <p:spPr>
          <a:xfrm>
            <a:off x="971600" y="1634074"/>
            <a:ext cx="7488832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 err="1" smtClean="0"/>
              <a:t>The</a:t>
            </a:r>
            <a:r>
              <a:rPr lang="hr-HR" sz="4000" dirty="0" smtClean="0"/>
              <a:t> </a:t>
            </a:r>
            <a:r>
              <a:rPr lang="hr-HR" sz="4000" dirty="0" err="1" smtClean="0"/>
              <a:t>European</a:t>
            </a:r>
            <a:r>
              <a:rPr lang="hr-HR" sz="4000" dirty="0" smtClean="0"/>
              <a:t> </a:t>
            </a:r>
            <a:r>
              <a:rPr lang="hr-HR" sz="4000" dirty="0" err="1" smtClean="0"/>
              <a:t>Day</a:t>
            </a:r>
            <a:r>
              <a:rPr lang="hr-HR" sz="4000" dirty="0" smtClean="0"/>
              <a:t> </a:t>
            </a:r>
            <a:r>
              <a:rPr lang="hr-HR" sz="4000" dirty="0" err="1" smtClean="0"/>
              <a:t>of</a:t>
            </a:r>
            <a:r>
              <a:rPr lang="hr-HR" sz="4000" dirty="0" smtClean="0"/>
              <a:t> </a:t>
            </a:r>
            <a:r>
              <a:rPr lang="hr-HR" sz="4000" dirty="0" err="1" smtClean="0"/>
              <a:t>Languages</a:t>
            </a:r>
            <a:endParaRPr lang="hr-HR" sz="4000" dirty="0" smtClean="0"/>
          </a:p>
          <a:p>
            <a:pPr algn="ctr"/>
            <a:r>
              <a:rPr lang="hr-HR" sz="4000" dirty="0" smtClean="0"/>
              <a:t>26the </a:t>
            </a:r>
            <a:r>
              <a:rPr lang="hr-HR" sz="4000" dirty="0" err="1" smtClean="0"/>
              <a:t>September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623741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038600" cy="5937523"/>
          </a:xfrm>
        </p:spPr>
        <p:txBody>
          <a:bodyPr/>
          <a:lstStyle/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r>
              <a:rPr lang="en-US" dirty="0" smtClean="0"/>
              <a:t>In Croatia  78%     of  citizens can speak at least one  foreign language.</a:t>
            </a:r>
          </a:p>
          <a:p>
            <a:r>
              <a:rPr lang="en-US" dirty="0" smtClean="0"/>
              <a:t>About 60%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en-US" dirty="0" smtClean="0"/>
              <a:t>citizens can speak English. </a:t>
            </a:r>
            <a:endParaRPr lang="hr-HR" dirty="0"/>
          </a:p>
          <a:p>
            <a:r>
              <a:rPr lang="en-US" dirty="0" smtClean="0"/>
              <a:t>Other popular foreign languages are Italian and German</a:t>
            </a:r>
          </a:p>
        </p:txBody>
      </p:sp>
      <p:pic>
        <p:nvPicPr>
          <p:cNvPr id="1026" name="Picture 2" descr="C:\Users\Nina\Desktop\people-speaking-foreign-language-clipart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6672"/>
            <a:ext cx="4038600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91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altLang="sr-Latn-RS"/>
              <a:t>In Britain two out of  three people (66%) can </a:t>
            </a:r>
            <a:r>
              <a:rPr lang="en-GB" altLang="sr-Latn-RS">
                <a:solidFill>
                  <a:srgbClr val="FF0000"/>
                </a:solidFill>
              </a:rPr>
              <a:t>only</a:t>
            </a:r>
            <a:r>
              <a:rPr lang="en-GB" altLang="sr-Latn-RS"/>
              <a:t> speak English. </a:t>
            </a:r>
          </a:p>
        </p:txBody>
      </p:sp>
      <p:pic>
        <p:nvPicPr>
          <p:cNvPr id="51207" name="Picture 7" descr="speak_tal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836613"/>
            <a:ext cx="3706813" cy="5113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22918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1268413"/>
            <a:ext cx="8229600" cy="2808287"/>
          </a:xfrm>
        </p:spPr>
        <p:txBody>
          <a:bodyPr/>
          <a:lstStyle/>
          <a:p>
            <a:r>
              <a:rPr lang="en-GB" altLang="sr-Latn-RS"/>
              <a:t>…which means 1 out of 3 </a:t>
            </a:r>
            <a:r>
              <a:rPr lang="en-GB" altLang="sr-Latn-RS">
                <a:solidFill>
                  <a:srgbClr val="FF0000"/>
                </a:solidFill>
              </a:rPr>
              <a:t>can</a:t>
            </a:r>
            <a:r>
              <a:rPr lang="en-GB" altLang="sr-Latn-RS"/>
              <a:t> speak another language</a:t>
            </a:r>
          </a:p>
        </p:txBody>
      </p:sp>
      <p:pic>
        <p:nvPicPr>
          <p:cNvPr id="53253" name="Picture 5" descr="MCj039737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013325"/>
            <a:ext cx="1819275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01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sr-Latn-RS" sz="4400"/>
              <a:t>What tips do you have for learning languages?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16113"/>
            <a:ext cx="4038600" cy="4679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sr-Latn-RS" sz="3600"/>
              <a:t>Visit the country.</a:t>
            </a:r>
          </a:p>
          <a:p>
            <a:pPr>
              <a:lnSpc>
                <a:spcPct val="90000"/>
              </a:lnSpc>
            </a:pPr>
            <a:r>
              <a:rPr lang="en-GB" altLang="sr-Latn-RS" sz="3600"/>
              <a:t>Get a penpal or ePal.</a:t>
            </a:r>
          </a:p>
          <a:p>
            <a:pPr>
              <a:lnSpc>
                <a:spcPct val="90000"/>
              </a:lnSpc>
            </a:pPr>
            <a:r>
              <a:rPr lang="en-GB" altLang="sr-Latn-RS" sz="3600"/>
              <a:t>listen to CDs and music.</a:t>
            </a:r>
          </a:p>
          <a:p>
            <a:pPr>
              <a:lnSpc>
                <a:spcPct val="90000"/>
              </a:lnSpc>
            </a:pPr>
            <a:r>
              <a:rPr lang="en-GB" altLang="sr-Latn-RS" sz="3600"/>
              <a:t>Watch films &amp; DVDs.</a:t>
            </a:r>
          </a:p>
          <a:p>
            <a:pPr>
              <a:lnSpc>
                <a:spcPct val="90000"/>
              </a:lnSpc>
            </a:pPr>
            <a:r>
              <a:rPr lang="en-GB" altLang="sr-Latn-RS" sz="3600"/>
              <a:t>Try websites.</a:t>
            </a:r>
          </a:p>
        </p:txBody>
      </p:sp>
      <p:pic>
        <p:nvPicPr>
          <p:cNvPr id="55305" name="Picture 9" descr="counting_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989138"/>
            <a:ext cx="30734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35353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790700"/>
          </a:xfrm>
        </p:spPr>
        <p:txBody>
          <a:bodyPr>
            <a:normAutofit fontScale="90000"/>
          </a:bodyPr>
          <a:lstStyle/>
          <a:p>
            <a:r>
              <a:rPr lang="en-GB" altLang="sr-Latn-RS" sz="4400"/>
              <a:t>People will appreciate when you make the effort to speak their language</a:t>
            </a:r>
            <a:r>
              <a:rPr lang="fr-FR" altLang="sr-Latn-RS" sz="4400"/>
              <a:t> </a:t>
            </a:r>
          </a:p>
        </p:txBody>
      </p:sp>
      <p:pic>
        <p:nvPicPr>
          <p:cNvPr id="65542" name="Picture 6" descr="258396303_4d385df45f_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2205038"/>
            <a:ext cx="5118100" cy="435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94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r>
              <a:rPr lang="en-GB" altLang="sr-Latn-RS" sz="4000"/>
              <a:t>That’s why we are celebrating the European Day of Languages today.</a:t>
            </a:r>
            <a:r>
              <a:rPr lang="fr-FR" altLang="sr-Latn-RS" sz="4400"/>
              <a:t> </a:t>
            </a:r>
          </a:p>
        </p:txBody>
      </p:sp>
      <p:pic>
        <p:nvPicPr>
          <p:cNvPr id="70662" name="Picture 6" descr="worldflags01_bi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2606675"/>
            <a:ext cx="3810000" cy="3448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89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Nina\Desktop\af2007a9c325a2f1114db17c442dab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36004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ina\Desktop\Smart-Quotes-41009-statusmind_c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1398"/>
            <a:ext cx="4311352" cy="315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Nina\Desktop\3964d2bd207e8bd11e30bfcbc33574a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09933"/>
            <a:ext cx="615252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56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1930400"/>
          </a:xfrm>
        </p:spPr>
        <p:txBody>
          <a:bodyPr/>
          <a:lstStyle/>
          <a:p>
            <a:r>
              <a:rPr lang="en-GB" altLang="sr-Latn-RS" sz="4000"/>
              <a:t>Which are the four most widely spoken languages around the world</a:t>
            </a:r>
            <a:r>
              <a:rPr lang="fr-FR" altLang="sr-Latn-RS" sz="4000"/>
              <a:t>?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636838"/>
            <a:ext cx="4038600" cy="3673475"/>
          </a:xfrm>
        </p:spPr>
        <p:txBody>
          <a:bodyPr/>
          <a:lstStyle/>
          <a:p>
            <a:r>
              <a:rPr lang="en-GB" altLang="sr-Latn-RS" sz="3600" dirty="0"/>
              <a:t>Chinese</a:t>
            </a:r>
          </a:p>
          <a:p>
            <a:r>
              <a:rPr lang="en-GB" altLang="sr-Latn-RS" sz="3600" dirty="0"/>
              <a:t>English</a:t>
            </a:r>
          </a:p>
          <a:p>
            <a:r>
              <a:rPr lang="en-GB" altLang="sr-Latn-RS" sz="3600" dirty="0"/>
              <a:t>Hindustani</a:t>
            </a:r>
          </a:p>
          <a:p>
            <a:r>
              <a:rPr lang="en-GB" altLang="sr-Latn-RS" sz="3600" dirty="0"/>
              <a:t>Spanish</a:t>
            </a:r>
          </a:p>
        </p:txBody>
      </p:sp>
      <p:pic>
        <p:nvPicPr>
          <p:cNvPr id="22535" name="Picture 7" descr="MPj0433139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492375"/>
            <a:ext cx="4038600" cy="3024188"/>
          </a:xfrm>
        </p:spPr>
      </p:pic>
    </p:spTree>
    <p:extLst>
      <p:ext uri="{BB962C8B-B14F-4D97-AF65-F5344CB8AC3E}">
        <p14:creationId xmlns:p14="http://schemas.microsoft.com/office/powerpoint/2010/main" val="327428929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sr-Latn-RS" sz="4400"/>
              <a:t>The world’s population is roughly 6 billion people. </a:t>
            </a:r>
          </a:p>
        </p:txBody>
      </p:sp>
      <p:pic>
        <p:nvPicPr>
          <p:cNvPr id="24582" name="Picture 6" descr="MCj0078708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839913"/>
            <a:ext cx="6264275" cy="4016375"/>
          </a:xfrm>
        </p:spPr>
      </p:pic>
    </p:spTree>
    <p:extLst>
      <p:ext uri="{BB962C8B-B14F-4D97-AF65-F5344CB8AC3E}">
        <p14:creationId xmlns:p14="http://schemas.microsoft.com/office/powerpoint/2010/main" val="257306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sr-Latn-RS" sz="4400"/>
              <a:t>One and a quarter </a:t>
            </a:r>
            <a:r>
              <a:rPr lang="en-GB" altLang="sr-Latn-RS" sz="5400"/>
              <a:t>billion</a:t>
            </a:r>
            <a:r>
              <a:rPr lang="en-GB" altLang="sr-Latn-RS"/>
              <a:t> </a:t>
            </a:r>
            <a:r>
              <a:rPr lang="en-GB" altLang="sr-Latn-RS" sz="4400"/>
              <a:t>people speak Chinese</a:t>
            </a:r>
            <a:r>
              <a:rPr lang="fr-FR" altLang="sr-Latn-RS" sz="4400"/>
              <a:t> </a:t>
            </a:r>
          </a:p>
        </p:txBody>
      </p:sp>
      <p:pic>
        <p:nvPicPr>
          <p:cNvPr id="26629" name="Picture 5" descr="call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1750" y="1600200"/>
            <a:ext cx="40005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54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sr-Latn-RS" sz="4400"/>
              <a:t>550 million speak English</a:t>
            </a:r>
            <a:r>
              <a:rPr lang="fr-FR" altLang="sr-Latn-RS" sz="4400"/>
              <a:t> </a:t>
            </a:r>
          </a:p>
        </p:txBody>
      </p:sp>
      <p:pic>
        <p:nvPicPr>
          <p:cNvPr id="28678" name="Picture 6" descr="EnglishAmeric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4663" y="1871663"/>
            <a:ext cx="5676900" cy="4010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93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sr-Latn-RS" sz="4400"/>
              <a:t>Hindustani speakers number 500 million</a:t>
            </a:r>
            <a:r>
              <a:rPr lang="fr-FR" altLang="sr-Latn-RS" sz="4400"/>
              <a:t> </a:t>
            </a:r>
          </a:p>
        </p:txBody>
      </p:sp>
      <p:pic>
        <p:nvPicPr>
          <p:cNvPr id="30726" name="Picture 6" descr="a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773238"/>
            <a:ext cx="50927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49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sr-Latn-RS" sz="4400"/>
              <a:t>Spanish is spoken by 450 million</a:t>
            </a:r>
            <a:r>
              <a:rPr lang="fr-FR" altLang="sr-Latn-RS" sz="4400"/>
              <a:t> people worldwide</a:t>
            </a:r>
          </a:p>
        </p:txBody>
      </p:sp>
      <p:pic>
        <p:nvPicPr>
          <p:cNvPr id="32773" name="Picture 5" descr="C_068987392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1989138"/>
            <a:ext cx="3890963" cy="3890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40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23850" y="4797425"/>
            <a:ext cx="8229600" cy="1916113"/>
          </a:xfrm>
        </p:spPr>
        <p:txBody>
          <a:bodyPr>
            <a:normAutofit fontScale="90000"/>
          </a:bodyPr>
          <a:lstStyle/>
          <a:p>
            <a:r>
              <a:rPr lang="en-GB" altLang="sr-Latn-RS" sz="4400" dirty="0"/>
              <a:t>So just under half the world’s population </a:t>
            </a:r>
            <a:r>
              <a:rPr lang="hr-HR" altLang="sr-Latn-RS" sz="4400" dirty="0" err="1" smtClean="0"/>
              <a:t>can</a:t>
            </a:r>
            <a:r>
              <a:rPr lang="hr-HR" altLang="sr-Latn-RS" sz="4400" dirty="0" smtClean="0"/>
              <a:t> </a:t>
            </a:r>
            <a:r>
              <a:rPr lang="en-GB" altLang="sr-Latn-RS" sz="4400" dirty="0" smtClean="0"/>
              <a:t>speak </a:t>
            </a:r>
            <a:r>
              <a:rPr lang="en-GB" altLang="sr-Latn-RS" sz="4400" dirty="0"/>
              <a:t>one of those four languages</a:t>
            </a:r>
            <a:r>
              <a:rPr lang="fr-FR" altLang="sr-Latn-RS" sz="4400" dirty="0"/>
              <a:t> </a:t>
            </a:r>
          </a:p>
        </p:txBody>
      </p:sp>
      <p:pic>
        <p:nvPicPr>
          <p:cNvPr id="34825" name="Picture 9" descr="call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88913"/>
            <a:ext cx="1931988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6" name="Picture 10" descr="EnglishAmerica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7475" y="188913"/>
            <a:ext cx="3074988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7" name="Picture 11" descr="150px-Hindustani080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2492375"/>
            <a:ext cx="3022600" cy="2179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8" name="Picture 12" descr="C_068987392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2492375"/>
            <a:ext cx="2954338" cy="2225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63866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4038600" cy="5184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sr-Latn-RS" sz="3200"/>
              <a:t>In Sweden, the Netherlands and Denmark, more than 85% of citizens can express themselves in another language. </a:t>
            </a:r>
          </a:p>
          <a:p>
            <a:pPr>
              <a:lnSpc>
                <a:spcPct val="90000"/>
              </a:lnSpc>
            </a:pPr>
            <a:endParaRPr lang="en-GB" altLang="sr-Latn-RS" sz="3200"/>
          </a:p>
          <a:p>
            <a:pPr>
              <a:lnSpc>
                <a:spcPct val="90000"/>
              </a:lnSpc>
            </a:pPr>
            <a:r>
              <a:rPr lang="en-GB" altLang="sr-Latn-RS" sz="3200"/>
              <a:t>That’s nearly nine in every ten people.</a:t>
            </a:r>
            <a:r>
              <a:rPr lang="fr-FR" altLang="sr-Latn-RS" sz="3200"/>
              <a:t> </a:t>
            </a:r>
          </a:p>
        </p:txBody>
      </p:sp>
      <p:pic>
        <p:nvPicPr>
          <p:cNvPr id="49159" name="Picture 7" descr="avo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773238"/>
            <a:ext cx="4495800" cy="3671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86254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248</Words>
  <Application>Microsoft Office PowerPoint</Application>
  <PresentationFormat>On-screen Show (4:3)</PresentationFormat>
  <Paragraphs>35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Which are the four most widely spoken languages around the world?</vt:lpstr>
      <vt:lpstr>The world’s population is roughly 6 billion people. </vt:lpstr>
      <vt:lpstr>One and a quarter billion people speak Chinese </vt:lpstr>
      <vt:lpstr>550 million speak English </vt:lpstr>
      <vt:lpstr>Hindustani speakers number 500 million </vt:lpstr>
      <vt:lpstr>Spanish is spoken by 450 million people worldwide</vt:lpstr>
      <vt:lpstr>So just under half the world’s population can speak one of those four languages </vt:lpstr>
      <vt:lpstr>PowerPoint Presentation</vt:lpstr>
      <vt:lpstr>PowerPoint Presentation</vt:lpstr>
      <vt:lpstr>PowerPoint Presentation</vt:lpstr>
      <vt:lpstr>…which means 1 out of 3 can speak another language</vt:lpstr>
      <vt:lpstr>What tips do you have for learning languages?</vt:lpstr>
      <vt:lpstr>People will appreciate when you make the effort to speak their language </vt:lpstr>
      <vt:lpstr>That’s why we are celebrating the European Day of Languages today.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European Day of Languages</dc:title>
  <dc:creator>Nina</dc:creator>
  <cp:lastModifiedBy>Nina</cp:lastModifiedBy>
  <cp:revision>9</cp:revision>
  <dcterms:created xsi:type="dcterms:W3CDTF">2017-09-25T19:21:35Z</dcterms:created>
  <dcterms:modified xsi:type="dcterms:W3CDTF">2017-09-25T20:16:34Z</dcterms:modified>
</cp:coreProperties>
</file>