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88784DB-641C-4B5C-8A96-82AC8DAC4A50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5043B74-7F4E-4446-9F6A-6AC8C8869A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source=images&amp;cd=&amp;cad=rja&amp;uact=8&amp;ved=0ahUKEwjAioWo7b7PAhWKWSwKHVjDD1gQjRwIBw&amp;url=http://st-johnfisher.rochdale.sch.uk/all-year-groups/y3/year-3-computing-stone-age/&amp;psig=AFQjCNGHndRSNKEm6mvAYJQasmPiUPma5A&amp;ust=147559162027639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&amp;url=http://www.foodsister.net/2648&amp;bvm=bv.134495766,d.bGg&amp;psig=AFQjCNFhshmrZFZZ12y8P-1Lhgn3T537cg&amp;ust=1475591953354983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hyperlink" Target="https://www.google.hr/url?sa=i&amp;rct=j&amp;q=&amp;esrc=s&amp;source=images&amp;cd=&amp;cad=rja&amp;uact=8&amp;ved=0ahUKEwid1biz777PAhWCBywKHRaQCBgQjRwIBw&amp;url=https://www.paleodirect.com/ach169-museum-grade-acheulian-large-trihedral-pick-hand-axe-with-spectacular-flaking-made-by-homo-erectus-ergaster/&amp;bvm=bv.134495766,d.bGg&amp;psig=AFQjCNEKTxjZ63ond_RSEGPcB2SsbHg7qQ&amp;ust=1475592153369008" TargetMode="External"/><Relationship Id="rId2" Type="http://schemas.openxmlformats.org/officeDocument/2006/relationships/hyperlink" Target="http://www.google.hr/url?sa=i&amp;rct=j&amp;q=&amp;esrc=s&amp;source=images&amp;cd=&amp;cad=rja&amp;uact=8&amp;ved=0ahUKEwjs69Hq7b7PAhUJECwKHYoKAskQjRwIBw&amp;url=http://www.top10listland.com/top-10-stone-age-inventions/&amp;bvm=bv.134495766,d.bGg&amp;psig=AFQjCNHj3t20KXVwo72dr5ODlICu4ZsLLg&amp;ust=147559168047189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st.wikia.com/wiki/Bone_Fragments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google.hr/url?sa=i&amp;rct=j&amp;q=&amp;esrc=s&amp;source=images&amp;cd=&amp;cad=rja&amp;uact=8&amp;ved=0ahUKEwjg3dT27r7PAhVBPSwKHfBJDYkQjRwIBw&amp;url=http://www.houzz.com/photos/6247744/Surya-Duke-Square-Animal-Skin-Rug-southwestern-area-rugs&amp;bvm=bv.134495766,d.bGg&amp;psig=AFQjCNGbR9jbspgZGXrGUu_ewOqUOPmMZg&amp;ust=1475592046085161" TargetMode="External"/><Relationship Id="rId4" Type="http://schemas.openxmlformats.org/officeDocument/2006/relationships/hyperlink" Target="https://www.google.hr/url?sa=i&amp;rct=j&amp;q=&amp;esrc=s&amp;source=images&amp;cd=&amp;cad=rja&amp;uact=8&amp;ved=0ahUKEwiP3ZyD7r7PAhWDKCwKHfZ4DgsQjRwIBw&amp;url=https://www.emaze.com/@ACCLRFRW/sudipa-and-eve&amp;bvm=bv.134495766,d.bGg&amp;psig=AFQjCNHj3t20KXVwo72dr5ODlICu4ZsLLg&amp;ust=1475591680471896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hr/url?sa=i&amp;rct=j&amp;q=&amp;esrc=s&amp;source=images&amp;cd=&amp;cad=rja&amp;uact=8&amp;ved=0ahUKEwj9wKGQ8L7PAhXE2SwKHRh6BkEQjRwIBw&amp;url=https://www.pinterest.com/pin/372039619198818431/&amp;bvm=bv.134495766,d.bGg&amp;psig=AFQjCNHGB0efff_C4eX-vqAv9nslc-afnQ&amp;ust=1475592369926985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Eo8KZ8r7PAhVG2ywKHYjQCfsQjRwIBw&amp;url=http://jethwa.de/&amp;bvm=bv.134495766,d.bGg&amp;psig=AFQjCNFonIWk3SBpdkHPozsZFozdXLEbxA&amp;ust=1475592813310852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www.google.hr/url?sa=i&amp;rct=j&amp;q=&amp;esrc=s&amp;source=images&amp;cd=&amp;cad=rja&amp;uact=8&amp;ved=0ahUKEwiy-v_a777PAhVChywKHV2TCdQQjRwIBw&amp;url=https://www.freedomsphoenix.com/News/129755-2013-03-05-european-farming-immigrated.htm&amp;bvm=bv.134495766,d.bGg&amp;psig=AFQjCNEKTxjZ63ond_RSEGPcB2SsbHg7qQ&amp;ust=147559215336900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H7Ka48b7PAhUGFCwKHZ14AAoQjRwIBw&amp;url=http://www.keyword-suggestions.com/YXVyb2NocyBpbiBicml0YWlu/&amp;bvm=bv.134495766,d.bGg&amp;psig=AFQjCNGm_coZ08kUgQjgNvhEGQ_5jcuAcw&amp;ust=1475592725458009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hr/url?sa=i&amp;rct=j&amp;q=&amp;esrc=s&amp;source=images&amp;cd=&amp;cad=rja&amp;uact=8&amp;ved=0ahUKEwjuoeyw977PAhXB3SwKHceeAi4QjRwIBw&amp;url=http://paleoplanet69529.yuku.com/reply/489127/Re-Copper-Battle-Axe&amp;psig=AFQjCNEM_dXILmgSReooGrRd0OXg_7BY0w&amp;ust=1475594325972451" TargetMode="External"/><Relationship Id="rId4" Type="http://schemas.openxmlformats.org/officeDocument/2006/relationships/hyperlink" Target="https://www.thinglink.com/scene/702917118647074816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sj.com/articles/scientific-tools-bring-to-life-a-mammoth-hunt-1460646482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hyperlink" Target="http://www.google.hr/url?sa=i&amp;rct=j&amp;q=&amp;esrc=s&amp;source=images&amp;cd=&amp;cad=rja&amp;uact=8&amp;ved=0ahUKEwih8-nQ9L7PAhWBHSwKHW-fD84QjRwIBw&amp;url=http://wallpaperfolder.com/wallpapers/mountain%2Bvillage&amp;psig=AFQjCNHPua0HAWIKC5pqZtEHGKf9oWnCVg&amp;ust=147559355942944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hr/url?sa=i&amp;rct=j&amp;q=&amp;esrc=s&amp;source=images&amp;cd=&amp;cad=rja&amp;uact=8&amp;ved=0ahUKEwj72r6I9b7PAhVBriwKHZB0A4YQjRwIBw&amp;url=http://www.toyhalloffame.org/toys/stick&amp;bvm=bv.134495766,d.bGg&amp;psig=AFQjCNHUZLVcJkQuWqfgtk91iqEH_VG8uA&amp;ust=1475593702431396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google.hr/url?sa=i&amp;rct=j&amp;q=&amp;esrc=s&amp;source=images&amp;cd=&amp;cad=rja&amp;uact=8&amp;ved=0ahUKEwj7vvL09L7PAhVChiwKHUSyCpIQjRwIBw&amp;url=https://www.pinterest.com/nan3000/corn-field-for-chloe/&amp;bvm=bv.134495766,d.bGg&amp;psig=AFQjCNG01HOBDyK13lg41gGwnldAHuxnRQ&amp;ust=1475593662573639" TargetMode="Externa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085184"/>
            <a:ext cx="8208912" cy="1224136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/>
              <a:t>Describe the Stone Age</a:t>
            </a:r>
          </a:p>
          <a:p>
            <a:r>
              <a:rPr lang="hr-HR" sz="2400" dirty="0" smtClean="0"/>
              <a:t>                                     </a:t>
            </a:r>
            <a:r>
              <a:rPr lang="en-US" sz="2400" dirty="0" smtClean="0"/>
              <a:t>(</a:t>
            </a:r>
            <a:r>
              <a:rPr lang="hr-HR" sz="2400" dirty="0" err="1" smtClean="0"/>
              <a:t>Use</a:t>
            </a:r>
            <a:r>
              <a:rPr lang="hr-HR" sz="2400" dirty="0" smtClean="0"/>
              <a:t> </a:t>
            </a:r>
            <a:r>
              <a:rPr lang="en-US" sz="2400" dirty="0" smtClean="0"/>
              <a:t>the Past Simple)</a:t>
            </a:r>
            <a:endParaRPr lang="en-US" sz="2400" dirty="0"/>
          </a:p>
        </p:txBody>
      </p:sp>
      <p:pic>
        <p:nvPicPr>
          <p:cNvPr id="4" name="irc_mi" descr="Slikovni rezultat za stone a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0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stone weapons and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wood, leather and animal bones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pick things when they found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Old Stone Age and the New Stone Age</a:t>
            </a:r>
          </a:p>
        </p:txBody>
      </p:sp>
      <p:pic>
        <p:nvPicPr>
          <p:cNvPr id="5" name="irc_mi" descr="Slikovni rezultat za stone weapons and tools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584176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stone weapons and tool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62" y="260648"/>
            <a:ext cx="1740024" cy="138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wood leather animal bones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22" y="1954711"/>
            <a:ext cx="1219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likovni rezultat za stone age wooden tools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3596"/>
            <a:ext cx="1158044" cy="131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animal skin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4711"/>
            <a:ext cx="165618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Slikovni rezultat za stone age people pick stone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1904458" cy="153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8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Old Stone Age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908720"/>
            <a:ext cx="3106688" cy="5688632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in one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follow and hunt  animals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primarily hunters</a:t>
            </a:r>
            <a:endParaRPr lang="en-US" dirty="0"/>
          </a:p>
        </p:txBody>
      </p:sp>
      <p:pic>
        <p:nvPicPr>
          <p:cNvPr id="5" name="irc_mi" descr="Slikovni rezultat za stone age people hunti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40060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6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New Stone Age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836712"/>
            <a:ext cx="3744416" cy="56886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discover farming in the Middle East around 4000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grow corn in the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keep animals like cows, sheep and goats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used copper tools and weapons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start to build villages and towns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/>
              </a:rPr>
              <a:t>Ӧtzi</a:t>
            </a:r>
            <a:r>
              <a:rPr lang="en-US" dirty="0" smtClean="0">
                <a:latin typeface="Calibri"/>
              </a:rPr>
              <a:t> – a farmer</a:t>
            </a:r>
            <a:endParaRPr lang="en-US" dirty="0"/>
          </a:p>
        </p:txBody>
      </p:sp>
      <p:pic>
        <p:nvPicPr>
          <p:cNvPr id="5" name="irc_mi" descr="Slikovni rezultat za stone age people pick stone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3" y="4725144"/>
            <a:ext cx="2015636" cy="18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stone age people raised sheep cows and goat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6" y="620688"/>
            <a:ext cx="2804415" cy="165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stone age people kept sheep cows and goats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77"/>
            <a:ext cx="3240360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stone age people started to build towns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3" y="4797152"/>
            <a:ext cx="2434364" cy="19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a copper axe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156339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3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404664"/>
            <a:ext cx="8424936" cy="5695182"/>
          </a:xfrm>
        </p:spPr>
        <p:txBody>
          <a:bodyPr/>
          <a:lstStyle/>
          <a:p>
            <a:r>
              <a:rPr lang="en-US" dirty="0" smtClean="0"/>
              <a:t>village /’</a:t>
            </a:r>
            <a:r>
              <a:rPr lang="en-US" dirty="0" err="1" smtClean="0"/>
              <a:t>vılıdȜ</a:t>
            </a:r>
            <a:r>
              <a:rPr lang="en-US" dirty="0" smtClean="0"/>
              <a:t>/ </a:t>
            </a:r>
            <a:r>
              <a:rPr lang="en-US" b="0" dirty="0" smtClean="0"/>
              <a:t>a group of houses that is smaller than a town</a:t>
            </a:r>
          </a:p>
          <a:p>
            <a:r>
              <a:rPr lang="en-US" dirty="0" smtClean="0"/>
              <a:t>field /</a:t>
            </a:r>
            <a:r>
              <a:rPr lang="en-US" dirty="0" err="1" smtClean="0"/>
              <a:t>fi:ld</a:t>
            </a:r>
            <a:r>
              <a:rPr lang="en-US" dirty="0" smtClean="0"/>
              <a:t>/ </a:t>
            </a:r>
            <a:r>
              <a:rPr lang="en-US" b="0" dirty="0" smtClean="0"/>
              <a:t>land used for growing crops</a:t>
            </a:r>
          </a:p>
          <a:p>
            <a:r>
              <a:rPr lang="en-US" dirty="0" smtClean="0"/>
              <a:t>stick /</a:t>
            </a:r>
            <a:r>
              <a:rPr lang="en-US" smtClean="0"/>
              <a:t>stik</a:t>
            </a:r>
            <a:r>
              <a:rPr lang="en-US" dirty="0" smtClean="0"/>
              <a:t>/ </a:t>
            </a:r>
            <a:r>
              <a:rPr lang="en-US" b="0" dirty="0" smtClean="0"/>
              <a:t>a thin piece of wood</a:t>
            </a:r>
          </a:p>
          <a:p>
            <a:r>
              <a:rPr lang="en-US" dirty="0" smtClean="0"/>
              <a:t>hunter /’</a:t>
            </a:r>
            <a:r>
              <a:rPr lang="en-US" dirty="0" err="1" smtClean="0"/>
              <a:t>hᴧntә</a:t>
            </a:r>
            <a:r>
              <a:rPr lang="en-US" dirty="0" smtClean="0"/>
              <a:t>/ </a:t>
            </a:r>
            <a:r>
              <a:rPr lang="en-US" b="0" dirty="0" smtClean="0"/>
              <a:t>a person that hunts animals</a:t>
            </a:r>
          </a:p>
          <a:p>
            <a:r>
              <a:rPr lang="en-US" dirty="0" smtClean="0"/>
              <a:t>weapon</a:t>
            </a:r>
            <a:r>
              <a:rPr lang="en-US" b="0" dirty="0" smtClean="0"/>
              <a:t> /ˈ</a:t>
            </a:r>
            <a:r>
              <a:rPr lang="en-US" b="0" dirty="0" err="1" smtClean="0"/>
              <a:t>wep.ən</a:t>
            </a:r>
            <a:r>
              <a:rPr lang="en-US" b="0" dirty="0" smtClean="0"/>
              <a:t>/ any object used in war</a:t>
            </a:r>
          </a:p>
          <a:p>
            <a:endParaRPr lang="en-GB" b="0" dirty="0"/>
          </a:p>
        </p:txBody>
      </p:sp>
      <p:pic>
        <p:nvPicPr>
          <p:cNvPr id="7" name="irc_mi" descr="Slikovni rezultat za villag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135510" cy="187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corn field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74739"/>
            <a:ext cx="2571750" cy="207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stick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22" y="1196752"/>
            <a:ext cx="1872208" cy="208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Slikovni rezultat za stone age hunter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71" y="3573016"/>
            <a:ext cx="2736304" cy="3117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1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774517"/>
              </p:ext>
            </p:extLst>
          </p:nvPr>
        </p:nvGraphicFramePr>
        <p:xfrm>
          <a:off x="-4868" y="116632"/>
          <a:ext cx="9148868" cy="6480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8868"/>
              </a:tblGrid>
              <a:tr h="129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rgbClr val="FF0000"/>
                          </a:solidFill>
                          <a:effectLst/>
                        </a:rPr>
                        <a:t>              </a:t>
                      </a:r>
                      <a:r>
                        <a:rPr lang="en-GB" sz="2400" dirty="0" smtClean="0">
                          <a:solidFill>
                            <a:srgbClr val="FFFF00"/>
                          </a:solidFill>
                          <a:effectLst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PAST SIMPLE TENSE</a:t>
                      </a:r>
                      <a:endParaRPr lang="hr-HR" sz="2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yesterday, last week, two years ago, in </a:t>
                      </a:r>
                      <a:r>
                        <a:rPr lang="en-GB" sz="2400" dirty="0" smtClean="0">
                          <a:solidFill>
                            <a:srgbClr val="FFFF00"/>
                          </a:solidFill>
                          <a:effectLst/>
                        </a:rPr>
                        <a:t>1990</a:t>
                      </a:r>
                      <a:endParaRPr lang="hr-HR" sz="2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(We know exactly when </a:t>
                      </a:r>
                      <a:r>
                        <a:rPr lang="en-GB" sz="2400" dirty="0" err="1">
                          <a:solidFill>
                            <a:srgbClr val="FFFF00"/>
                          </a:solidFill>
                          <a:effectLst/>
                        </a:rPr>
                        <a:t>somtehing</a:t>
                      </a: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 happened.)</a:t>
                      </a:r>
                      <a:endParaRPr lang="hr-HR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REGULAR VERBS.                  IRREGULAR VERBS</a:t>
                      </a:r>
                      <a:endParaRPr lang="hr-HR" sz="1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Inf. + d, </a:t>
                      </a:r>
                      <a:r>
                        <a:rPr lang="en-GB" sz="1900" dirty="0" err="1">
                          <a:solidFill>
                            <a:srgbClr val="FFFF00"/>
                          </a:solidFill>
                          <a:effectLst/>
                        </a:rPr>
                        <a:t>ed</a:t>
                      </a: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                               </a:t>
                      </a:r>
                      <a:r>
                        <a:rPr lang="hr-HR" sz="1900" dirty="0" err="1" smtClean="0">
                          <a:solidFill>
                            <a:srgbClr val="FFFF00"/>
                          </a:solidFill>
                          <a:effectLst/>
                        </a:rPr>
                        <a:t>they</a:t>
                      </a:r>
                      <a:r>
                        <a:rPr lang="hr-HR" sz="19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GB" sz="1900" dirty="0" smtClean="0">
                          <a:solidFill>
                            <a:srgbClr val="FFFF00"/>
                          </a:solidFill>
                          <a:effectLst/>
                        </a:rPr>
                        <a:t>change </a:t>
                      </a: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forms</a:t>
                      </a:r>
                      <a:endParaRPr lang="hr-HR" sz="1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                                                  (2</a:t>
                      </a:r>
                      <a:r>
                        <a:rPr lang="en-GB" sz="1900" baseline="30000" dirty="0">
                          <a:solidFill>
                            <a:srgbClr val="FFFF00"/>
                          </a:solidFill>
                          <a:effectLst/>
                        </a:rPr>
                        <a:t>nd</a:t>
                      </a: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 column)</a:t>
                      </a:r>
                      <a:endParaRPr lang="hr-HR" sz="1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I played                                    I bought</a:t>
                      </a:r>
                      <a:endParaRPr lang="hr-HR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You played                              You bought</a:t>
                      </a:r>
                      <a:endParaRPr lang="hr-HR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He played                                He bought</a:t>
                      </a:r>
                      <a:endParaRPr lang="hr-HR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She played                              She bought</a:t>
                      </a:r>
                      <a:endParaRPr lang="hr-HR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It played                                  It bought</a:t>
                      </a:r>
                      <a:endParaRPr lang="hr-HR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We played                              We bought</a:t>
                      </a:r>
                      <a:endParaRPr lang="hr-HR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You played                             You bought</a:t>
                      </a:r>
                      <a:endParaRPr lang="hr-HR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They played                           They bought</a:t>
                      </a:r>
                      <a:endParaRPr lang="hr-HR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hr-HR" sz="19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effectLst/>
                        </a:rPr>
                        <a:t>I</a:t>
                      </a:r>
                      <a:r>
                        <a:rPr lang="en-GB" sz="2400" u="sng" dirty="0">
                          <a:effectLst/>
                        </a:rPr>
                        <a:t> didn't </a:t>
                      </a: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play</a:t>
                      </a:r>
                      <a:r>
                        <a:rPr lang="en-GB" sz="1900" dirty="0">
                          <a:effectLst/>
                        </a:rPr>
                        <a:t>                           I </a:t>
                      </a:r>
                      <a:r>
                        <a:rPr lang="en-GB" sz="2400" u="sng" dirty="0">
                          <a:effectLst/>
                        </a:rPr>
                        <a:t>didn't</a:t>
                      </a:r>
                      <a:r>
                        <a:rPr lang="en-GB" sz="1900" dirty="0">
                          <a:effectLst/>
                        </a:rPr>
                        <a:t> </a:t>
                      </a:r>
                      <a:r>
                        <a:rPr lang="en-GB" sz="1900" dirty="0" err="1" smtClean="0">
                          <a:solidFill>
                            <a:srgbClr val="FFFF00"/>
                          </a:solidFill>
                          <a:effectLst/>
                        </a:rPr>
                        <a:t>bu</a:t>
                      </a:r>
                      <a:r>
                        <a:rPr lang="hr-HR" sz="1900" dirty="0" smtClean="0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u="sng" dirty="0" smtClean="0">
                          <a:effectLst/>
                        </a:rPr>
                        <a:t>Did</a:t>
                      </a:r>
                      <a:r>
                        <a:rPr lang="en-GB" sz="1900" dirty="0" smtClean="0">
                          <a:effectLst/>
                        </a:rPr>
                        <a:t> </a:t>
                      </a:r>
                      <a:r>
                        <a:rPr lang="en-GB" sz="1900" dirty="0">
                          <a:effectLst/>
                        </a:rPr>
                        <a:t>you </a:t>
                      </a: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play</a:t>
                      </a:r>
                      <a:r>
                        <a:rPr lang="en-GB" sz="1900" dirty="0">
                          <a:effectLst/>
                        </a:rPr>
                        <a:t>?                      </a:t>
                      </a:r>
                      <a:r>
                        <a:rPr lang="en-GB" sz="2400" u="sng" dirty="0">
                          <a:effectLst/>
                        </a:rPr>
                        <a:t> Did </a:t>
                      </a:r>
                      <a:r>
                        <a:rPr lang="en-GB" sz="1900" dirty="0">
                          <a:effectLst/>
                        </a:rPr>
                        <a:t>you </a:t>
                      </a:r>
                      <a:r>
                        <a:rPr lang="en-GB" sz="1900" dirty="0">
                          <a:solidFill>
                            <a:srgbClr val="FFFF00"/>
                          </a:solidFill>
                          <a:effectLst/>
                        </a:rPr>
                        <a:t>buy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73</TotalTime>
  <Words>217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Essential</vt:lpstr>
      <vt:lpstr>PowerPoint Presentation</vt:lpstr>
      <vt:lpstr>PowerPoint Presentation</vt:lpstr>
      <vt:lpstr>The Old Stone Age</vt:lpstr>
      <vt:lpstr>The New Stone 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Nina</cp:lastModifiedBy>
  <cp:revision>18</cp:revision>
  <dcterms:created xsi:type="dcterms:W3CDTF">2016-10-02T11:13:06Z</dcterms:created>
  <dcterms:modified xsi:type="dcterms:W3CDTF">2016-10-04T13:26:36Z</dcterms:modified>
</cp:coreProperties>
</file>