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8" r:id="rId25"/>
    <p:sldId id="287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0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0B5D0-1369-41EC-B081-9B9E8E9D844F}" type="datetimeFigureOut">
              <a:rPr lang="hr-HR" smtClean="0"/>
              <a:pPr/>
              <a:t>8.3.2015.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42CC2-D61E-4F9B-A00E-492E4A18C0F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6201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42CC2-D61E-4F9B-A00E-492E4A18C0F7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28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kutni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jeni pravokutni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5E6A8-212B-48C3-B1DE-0D491998B664}" type="datetimeFigureOut">
              <a:rPr lang="hr-HR" smtClean="0"/>
              <a:pPr/>
              <a:t>8.3.2015.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12DE34D-CC96-48D7-ABF1-8DA18033C5E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5E6A8-212B-48C3-B1DE-0D491998B664}" type="datetimeFigureOut">
              <a:rPr lang="hr-HR" smtClean="0"/>
              <a:pPr/>
              <a:t>8.3.2015.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E34D-CC96-48D7-ABF1-8DA18033C5E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5E6A8-212B-48C3-B1DE-0D491998B664}" type="datetimeFigureOut">
              <a:rPr lang="hr-HR" smtClean="0"/>
              <a:pPr/>
              <a:t>8.3.2015.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E34D-CC96-48D7-ABF1-8DA18033C5E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5E6A8-212B-48C3-B1DE-0D491998B664}" type="datetimeFigureOut">
              <a:rPr lang="hr-HR" smtClean="0"/>
              <a:pPr/>
              <a:t>8.3.2015.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E34D-CC96-48D7-ABF1-8DA18033C5E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jeni pravokutni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5E6A8-212B-48C3-B1DE-0D491998B664}" type="datetimeFigureOut">
              <a:rPr lang="hr-HR" smtClean="0"/>
              <a:pPr/>
              <a:t>8.3.2015.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Pravokutni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12DE34D-CC96-48D7-ABF1-8DA18033C5E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5E6A8-212B-48C3-B1DE-0D491998B664}" type="datetimeFigureOut">
              <a:rPr lang="hr-HR" smtClean="0"/>
              <a:pPr/>
              <a:t>8.3.2015.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E34D-CC96-48D7-ABF1-8DA18033C5E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5E6A8-212B-48C3-B1DE-0D491998B664}" type="datetimeFigureOut">
              <a:rPr lang="hr-HR" smtClean="0"/>
              <a:pPr/>
              <a:t>8.3.2015.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E34D-CC96-48D7-ABF1-8DA18033C5E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5E6A8-212B-48C3-B1DE-0D491998B664}" type="datetimeFigureOut">
              <a:rPr lang="hr-HR" smtClean="0"/>
              <a:pPr/>
              <a:t>8.3.2015.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E34D-CC96-48D7-ABF1-8DA18033C5E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5E6A8-212B-48C3-B1DE-0D491998B664}" type="datetimeFigureOut">
              <a:rPr lang="hr-HR" smtClean="0"/>
              <a:pPr/>
              <a:t>8.3.2015.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E34D-CC96-48D7-ABF1-8DA18033C5E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jeni pravokutni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5E6A8-212B-48C3-B1DE-0D491998B664}" type="datetimeFigureOut">
              <a:rPr lang="hr-HR" smtClean="0"/>
              <a:pPr/>
              <a:t>8.3.2015.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E34D-CC96-48D7-ABF1-8DA18033C5E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5E6A8-212B-48C3-B1DE-0D491998B664}" type="datetimeFigureOut">
              <a:rPr lang="hr-HR" smtClean="0"/>
              <a:pPr/>
              <a:t>8.3.2015.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12DE34D-CC96-48D7-ABF1-8DA18033C5E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Pravokutni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avokutni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jeni pravokutni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1C5E6A8-212B-48C3-B1DE-0D491998B664}" type="datetimeFigureOut">
              <a:rPr lang="hr-HR" smtClean="0"/>
              <a:pPr/>
              <a:t>8.3.2015.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12DE34D-CC96-48D7-ABF1-8DA18033C5E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Izvori:</a:t>
            </a:r>
          </a:p>
          <a:p>
            <a:r>
              <a:rPr lang="hr-HR" dirty="0" smtClean="0"/>
              <a:t>Milan </a:t>
            </a:r>
            <a:r>
              <a:rPr lang="hr-HR" dirty="0" err="1" smtClean="0"/>
              <a:t>Moguš</a:t>
            </a:r>
            <a:r>
              <a:rPr lang="hr-HR" dirty="0" smtClean="0"/>
              <a:t>: Povijesni pregled hrvatskoga književnoga jezika, HAZU, 1991.</a:t>
            </a:r>
          </a:p>
          <a:p>
            <a:r>
              <a:rPr lang="hr-HR" dirty="0" smtClean="0"/>
              <a:t>Kovač, Jukić, </a:t>
            </a:r>
            <a:r>
              <a:rPr lang="hr-HR" dirty="0" err="1" smtClean="0"/>
              <a:t>Juričev</a:t>
            </a:r>
            <a:r>
              <a:rPr lang="hr-HR" dirty="0" smtClean="0"/>
              <a:t>-</a:t>
            </a:r>
            <a:r>
              <a:rPr lang="hr-HR" dirty="0" err="1" smtClean="0"/>
              <a:t>Dumpavlov</a:t>
            </a:r>
            <a:r>
              <a:rPr lang="hr-HR" smtClean="0"/>
              <a:t>: Hrvatska </a:t>
            </a:r>
            <a:r>
              <a:rPr lang="hr-HR" dirty="0" smtClean="0"/>
              <a:t>Krijesnica 8, Naklada Ljevak 2011.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Povijest hrvatskoga književnoga jezika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rgbClr val="C00000"/>
                </a:solidFill>
              </a:rPr>
              <a:t>Šibenska molitva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1345. g.</a:t>
            </a:r>
          </a:p>
          <a:p>
            <a:r>
              <a:rPr lang="hr-HR" dirty="0" smtClean="0"/>
              <a:t>latinica, hrvatski jezik, književni spomenik</a:t>
            </a:r>
          </a:p>
          <a:p>
            <a:r>
              <a:rPr lang="hr-HR" dirty="0" smtClean="0"/>
              <a:t>hvalospjev Majci Božjoj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endParaRPr lang="hr-HR" dirty="0" smtClean="0"/>
          </a:p>
          <a:p>
            <a:pPr>
              <a:buNone/>
            </a:pPr>
            <a:r>
              <a:rPr lang="hr-HR" sz="2400" b="1" i="1" dirty="0" smtClean="0">
                <a:solidFill>
                  <a:srgbClr val="002060"/>
                </a:solidFill>
                <a:latin typeface="Adobe Caslon Pro" pitchFamily="18" charset="0"/>
              </a:rPr>
              <a:t>O blažena! O </a:t>
            </a:r>
            <a:r>
              <a:rPr lang="hr-HR" sz="2400" b="1" i="1" dirty="0" err="1" smtClean="0">
                <a:solidFill>
                  <a:srgbClr val="002060"/>
                </a:solidFill>
                <a:latin typeface="Adobe Caslon Pro" pitchFamily="18" charset="0"/>
              </a:rPr>
              <a:t>prislavna</a:t>
            </a:r>
            <a:r>
              <a:rPr lang="hr-HR" sz="2400" b="1" i="1" dirty="0" smtClean="0">
                <a:solidFill>
                  <a:srgbClr val="002060"/>
                </a:solidFill>
                <a:latin typeface="Adobe Caslon Pro" pitchFamily="18" charset="0"/>
              </a:rPr>
              <a:t>! O </a:t>
            </a:r>
            <a:r>
              <a:rPr lang="hr-HR" sz="2400" b="1" i="1" dirty="0" err="1" smtClean="0">
                <a:solidFill>
                  <a:srgbClr val="002060"/>
                </a:solidFill>
                <a:latin typeface="Adobe Caslon Pro" pitchFamily="18" charset="0"/>
              </a:rPr>
              <a:t>presvitla</a:t>
            </a:r>
            <a:r>
              <a:rPr lang="hr-HR" sz="2400" b="1" i="1" dirty="0" smtClean="0">
                <a:solidFill>
                  <a:srgbClr val="002060"/>
                </a:solidFill>
                <a:latin typeface="Adobe Caslon Pro" pitchFamily="18" charset="0"/>
              </a:rPr>
              <a:t>! </a:t>
            </a:r>
            <a:r>
              <a:rPr lang="hr-HR" sz="2400" b="1" i="1" dirty="0" err="1" smtClean="0">
                <a:solidFill>
                  <a:srgbClr val="002060"/>
                </a:solidFill>
                <a:latin typeface="Adobe Caslon Pro" pitchFamily="18" charset="0"/>
              </a:rPr>
              <a:t>Svarhu</a:t>
            </a:r>
            <a:r>
              <a:rPr lang="hr-HR" sz="2400" b="1" i="1" dirty="0" smtClean="0">
                <a:solidFill>
                  <a:srgbClr val="002060"/>
                </a:solidFill>
                <a:latin typeface="Adobe Caslon Pro" pitchFamily="18" charset="0"/>
              </a:rPr>
              <a:t> </a:t>
            </a:r>
            <a:r>
              <a:rPr lang="hr-HR" sz="2400" b="1" i="1" dirty="0" err="1" smtClean="0">
                <a:solidFill>
                  <a:srgbClr val="002060"/>
                </a:solidFill>
                <a:latin typeface="Adobe Caslon Pro" pitchFamily="18" charset="0"/>
              </a:rPr>
              <a:t>vsih</a:t>
            </a:r>
            <a:r>
              <a:rPr lang="hr-HR" sz="2400" b="1" i="1" dirty="0" smtClean="0">
                <a:solidFill>
                  <a:srgbClr val="002060"/>
                </a:solidFill>
                <a:latin typeface="Adobe Caslon Pro" pitchFamily="18" charset="0"/>
              </a:rPr>
              <a:t> blaženih,</a:t>
            </a:r>
          </a:p>
          <a:p>
            <a:pPr>
              <a:buNone/>
            </a:pPr>
            <a:r>
              <a:rPr lang="hr-HR" sz="2400" b="1" i="1" dirty="0" smtClean="0">
                <a:solidFill>
                  <a:srgbClr val="002060"/>
                </a:solidFill>
                <a:latin typeface="Adobe Caslon Pro" pitchFamily="18" charset="0"/>
              </a:rPr>
              <a:t>Bogom živim uzvišena, s </a:t>
            </a:r>
            <a:r>
              <a:rPr lang="hr-HR" sz="2400" b="1" i="1" dirty="0" err="1" smtClean="0">
                <a:solidFill>
                  <a:srgbClr val="002060"/>
                </a:solidFill>
                <a:latin typeface="Adobe Caslon Pro" pitchFamily="18" charset="0"/>
              </a:rPr>
              <a:t>vsimi</a:t>
            </a:r>
            <a:r>
              <a:rPr lang="hr-HR" sz="2400" b="1" i="1" dirty="0" smtClean="0">
                <a:solidFill>
                  <a:srgbClr val="002060"/>
                </a:solidFill>
                <a:latin typeface="Adobe Caslon Pro" pitchFamily="18" charset="0"/>
              </a:rPr>
              <a:t> dari urešena!</a:t>
            </a:r>
          </a:p>
          <a:p>
            <a:pPr>
              <a:buNone/>
            </a:pPr>
            <a:r>
              <a:rPr lang="hr-HR" sz="2400" b="1" i="1" dirty="0" smtClean="0">
                <a:solidFill>
                  <a:srgbClr val="002060"/>
                </a:solidFill>
                <a:latin typeface="Adobe Caslon Pro" pitchFamily="18" charset="0"/>
              </a:rPr>
              <a:t>O </a:t>
            </a:r>
            <a:r>
              <a:rPr lang="hr-HR" sz="2400" b="1" i="1" dirty="0" err="1" smtClean="0">
                <a:solidFill>
                  <a:srgbClr val="002060"/>
                </a:solidFill>
                <a:latin typeface="Adobe Caslon Pro" pitchFamily="18" charset="0"/>
              </a:rPr>
              <a:t>prislavna</a:t>
            </a:r>
            <a:r>
              <a:rPr lang="hr-HR" sz="2400" b="1" i="1" dirty="0" smtClean="0">
                <a:solidFill>
                  <a:srgbClr val="002060"/>
                </a:solidFill>
                <a:latin typeface="Adobe Caslon Pro" pitchFamily="18" charset="0"/>
              </a:rPr>
              <a:t> prije </a:t>
            </a:r>
            <a:r>
              <a:rPr lang="hr-HR" sz="2400" b="1" i="1" dirty="0" err="1" smtClean="0">
                <a:solidFill>
                  <a:srgbClr val="002060"/>
                </a:solidFill>
                <a:latin typeface="Adobe Caslon Pro" pitchFamily="18" charset="0"/>
              </a:rPr>
              <a:t>vsega</a:t>
            </a:r>
            <a:r>
              <a:rPr lang="hr-HR" sz="2400" b="1" i="1" dirty="0" smtClean="0">
                <a:solidFill>
                  <a:srgbClr val="002060"/>
                </a:solidFill>
                <a:latin typeface="Adobe Caslon Pro" pitchFamily="18" charset="0"/>
              </a:rPr>
              <a:t> vika! Bogom živim zbrana!</a:t>
            </a:r>
          </a:p>
          <a:p>
            <a:pPr>
              <a:buNone/>
            </a:pPr>
            <a:r>
              <a:rPr lang="hr-HR" sz="2400" b="1" i="1" dirty="0" smtClean="0">
                <a:solidFill>
                  <a:srgbClr val="002060"/>
                </a:solidFill>
                <a:latin typeface="Adobe Caslon Pro" pitchFamily="18" charset="0"/>
              </a:rPr>
              <a:t>O </a:t>
            </a:r>
            <a:r>
              <a:rPr lang="hr-HR" sz="2400" b="1" i="1" dirty="0" err="1" smtClean="0">
                <a:solidFill>
                  <a:srgbClr val="002060"/>
                </a:solidFill>
                <a:latin typeface="Adobe Caslon Pro" pitchFamily="18" charset="0"/>
              </a:rPr>
              <a:t>umiljena</a:t>
            </a:r>
            <a:r>
              <a:rPr lang="hr-HR" sz="2400" b="1" i="1" dirty="0" smtClean="0">
                <a:solidFill>
                  <a:srgbClr val="002060"/>
                </a:solidFill>
                <a:latin typeface="Adobe Caslon Pro" pitchFamily="18" charset="0"/>
              </a:rPr>
              <a:t> divo Marije!</a:t>
            </a:r>
          </a:p>
          <a:p>
            <a:pPr>
              <a:buNone/>
            </a:pPr>
            <a:r>
              <a:rPr lang="hr-HR" sz="2400" b="1" i="1" dirty="0" smtClean="0">
                <a:solidFill>
                  <a:srgbClr val="002060"/>
                </a:solidFill>
                <a:latin typeface="Adobe Caslon Pro" pitchFamily="18" charset="0"/>
              </a:rPr>
              <a:t>Gospoje, ti si blaženih patrijarh </a:t>
            </a:r>
            <a:r>
              <a:rPr lang="hr-HR" sz="2400" b="1" i="1" dirty="0" err="1" smtClean="0">
                <a:solidFill>
                  <a:srgbClr val="002060"/>
                </a:solidFill>
                <a:latin typeface="Adobe Caslon Pro" pitchFamily="18" charset="0"/>
              </a:rPr>
              <a:t>ubroženje</a:t>
            </a:r>
            <a:r>
              <a:rPr lang="hr-HR" sz="2400" b="1" i="1" dirty="0" smtClean="0">
                <a:solidFill>
                  <a:srgbClr val="002060"/>
                </a:solidFill>
                <a:latin typeface="Adobe Caslon Pro" pitchFamily="18" charset="0"/>
              </a:rPr>
              <a:t>…</a:t>
            </a:r>
            <a:endParaRPr lang="hr-HR" sz="2400" b="1" i="1" dirty="0">
              <a:solidFill>
                <a:srgbClr val="002060"/>
              </a:solidFill>
              <a:latin typeface="Adobe Caslon Pro" pitchFamily="18" charset="0"/>
            </a:endParaRPr>
          </a:p>
        </p:txBody>
      </p:sp>
      <p:pic>
        <p:nvPicPr>
          <p:cNvPr id="5" name="Slika 4" descr="šibens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772816"/>
            <a:ext cx="2571750" cy="178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C00000"/>
                </a:solidFill>
              </a:rPr>
              <a:t>Misal po zakonu rimskoga dvora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crkvena knjiga, Prvotisak</a:t>
            </a:r>
          </a:p>
          <a:p>
            <a:r>
              <a:rPr lang="hr-HR" dirty="0" smtClean="0"/>
              <a:t>1483. g.</a:t>
            </a:r>
          </a:p>
          <a:p>
            <a:r>
              <a:rPr lang="hr-HR" dirty="0" smtClean="0"/>
              <a:t>hrvatski jezik, glagoljica</a:t>
            </a:r>
          </a:p>
          <a:p>
            <a:r>
              <a:rPr lang="hr-HR" dirty="0" smtClean="0"/>
              <a:t>1. misal u Europi koji nije tiskan latinicom na latinskom jeziku</a:t>
            </a:r>
          </a:p>
          <a:p>
            <a:r>
              <a:rPr lang="hr-HR" dirty="0" smtClean="0"/>
              <a:t>tiskan na pergameni, dvobojnim (crveno-crnim) tiskom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inkunabula </a:t>
            </a:r>
          </a:p>
          <a:p>
            <a:endParaRPr lang="hr-HR" dirty="0"/>
          </a:p>
        </p:txBody>
      </p:sp>
      <p:pic>
        <p:nvPicPr>
          <p:cNvPr id="5" name="Slika 4" descr="Misal_po_zakonu_rimskog_dvor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988840"/>
            <a:ext cx="4008834" cy="2708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/>
          </a:bodyPr>
          <a:lstStyle/>
          <a:p>
            <a:pPr algn="ctr"/>
            <a:r>
              <a:rPr lang="hr-HR" sz="3600" dirty="0" smtClean="0">
                <a:solidFill>
                  <a:srgbClr val="C00000"/>
                </a:solidFill>
              </a:rPr>
              <a:t>Hrvatski jezik 16.-19.st.</a:t>
            </a:r>
            <a:endParaRPr lang="hr-HR" sz="3600" dirty="0">
              <a:solidFill>
                <a:srgbClr val="C00000"/>
              </a:solidFill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"/>
          </p:nvPr>
        </p:nvSpPr>
        <p:spPr>
          <a:xfrm>
            <a:off x="914400" y="1052736"/>
            <a:ext cx="7772400" cy="4967064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hr-HR" sz="3200" dirty="0" smtClean="0"/>
              <a:t>uz čakavski i štokavski, razvija se i kajkavski književni jezik</a:t>
            </a:r>
          </a:p>
          <a:p>
            <a:pPr algn="just">
              <a:buFontTx/>
              <a:buChar char="-"/>
            </a:pPr>
            <a:r>
              <a:rPr lang="hr-HR" sz="3200" dirty="0" smtClean="0"/>
              <a:t> pojava Marka Marulića, oca hrvatske književnosti</a:t>
            </a:r>
          </a:p>
          <a:p>
            <a:pPr algn="just">
              <a:buFontTx/>
              <a:buChar char="-"/>
            </a:pPr>
            <a:r>
              <a:rPr lang="hr-HR" sz="3200" dirty="0" smtClean="0"/>
              <a:t>poznat je njegov </a:t>
            </a:r>
          </a:p>
          <a:p>
            <a:pPr marL="0" indent="0" algn="just">
              <a:buNone/>
            </a:pPr>
            <a:r>
              <a:rPr lang="hr-HR" sz="3200" dirty="0" smtClean="0"/>
              <a:t>epski spjev Judita</a:t>
            </a:r>
          </a:p>
          <a:p>
            <a:pPr marL="0" indent="0" algn="just">
              <a:buNone/>
            </a:pPr>
            <a:r>
              <a:rPr lang="hr-HR" sz="3200" dirty="0" smtClean="0"/>
              <a:t> (1501. g.)</a:t>
            </a:r>
          </a:p>
          <a:p>
            <a:pPr algn="just">
              <a:buNone/>
            </a:pPr>
            <a:endParaRPr lang="hr-HR" sz="3200" dirty="0" smtClean="0"/>
          </a:p>
          <a:p>
            <a:pPr algn="ctr">
              <a:buNone/>
            </a:pPr>
            <a:endParaRPr lang="hr-HR" sz="3200" dirty="0" smtClean="0"/>
          </a:p>
          <a:p>
            <a:pPr>
              <a:buNone/>
            </a:pPr>
            <a:endParaRPr lang="hr-HR" dirty="0" smtClean="0"/>
          </a:p>
          <a:p>
            <a:endParaRPr lang="hr-HR" dirty="0"/>
          </a:p>
        </p:txBody>
      </p:sp>
      <p:pic>
        <p:nvPicPr>
          <p:cNvPr id="6" name="Slika 5" descr="marul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2852936"/>
            <a:ext cx="2513856" cy="3016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rgbClr val="C00000"/>
                </a:solidFill>
              </a:rPr>
              <a:t>Judita</a:t>
            </a:r>
            <a:endParaRPr lang="hr-HR" dirty="0">
              <a:solidFill>
                <a:srgbClr val="C00000"/>
              </a:solidFill>
            </a:endParaRPr>
          </a:p>
        </p:txBody>
      </p:sp>
      <p:pic>
        <p:nvPicPr>
          <p:cNvPr id="4" name="Rezervirano mjesto sadržaja 3" descr="judit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84784"/>
            <a:ext cx="3492465" cy="4318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zervirano mjesto sadržaja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hr-HR" b="1" i="1" dirty="0" err="1" smtClean="0">
                <a:solidFill>
                  <a:srgbClr val="002060"/>
                </a:solidFill>
              </a:rPr>
              <a:t>Svitlo</a:t>
            </a:r>
            <a:r>
              <a:rPr lang="hr-HR" b="1" i="1" dirty="0" smtClean="0">
                <a:solidFill>
                  <a:srgbClr val="002060"/>
                </a:solidFill>
              </a:rPr>
              <a:t> </a:t>
            </a:r>
            <a:r>
              <a:rPr lang="hr-HR" b="1" i="1" dirty="0" err="1" smtClean="0">
                <a:solidFill>
                  <a:srgbClr val="002060"/>
                </a:solidFill>
              </a:rPr>
              <a:t>črleni</a:t>
            </a:r>
            <a:r>
              <a:rPr lang="hr-HR" b="1" i="1" dirty="0" smtClean="0">
                <a:solidFill>
                  <a:srgbClr val="002060"/>
                </a:solidFill>
              </a:rPr>
              <a:t> ja rubin</a:t>
            </a:r>
          </a:p>
          <a:p>
            <a:pPr>
              <a:buNone/>
            </a:pPr>
            <a:r>
              <a:rPr lang="hr-HR" b="1" i="1" dirty="0" err="1" smtClean="0">
                <a:solidFill>
                  <a:srgbClr val="002060"/>
                </a:solidFill>
              </a:rPr>
              <a:t>naprstih</a:t>
            </a:r>
            <a:r>
              <a:rPr lang="hr-HR" b="1" i="1" dirty="0" smtClean="0">
                <a:solidFill>
                  <a:srgbClr val="002060"/>
                </a:solidFill>
              </a:rPr>
              <a:t>,</a:t>
            </a:r>
          </a:p>
          <a:p>
            <a:pPr>
              <a:buNone/>
            </a:pPr>
            <a:r>
              <a:rPr lang="hr-HR" b="1" i="1" dirty="0" err="1" smtClean="0">
                <a:solidFill>
                  <a:srgbClr val="002060"/>
                </a:solidFill>
              </a:rPr>
              <a:t>Cafir</a:t>
            </a:r>
            <a:r>
              <a:rPr lang="hr-HR" b="1" i="1" dirty="0" smtClean="0">
                <a:solidFill>
                  <a:srgbClr val="002060"/>
                </a:solidFill>
              </a:rPr>
              <a:t> se modriti, </a:t>
            </a:r>
            <a:r>
              <a:rPr lang="hr-HR" b="1" i="1" dirty="0" err="1" smtClean="0">
                <a:solidFill>
                  <a:srgbClr val="002060"/>
                </a:solidFill>
              </a:rPr>
              <a:t>bilit</a:t>
            </a:r>
            <a:r>
              <a:rPr lang="hr-HR" b="1" i="1" dirty="0" smtClean="0">
                <a:solidFill>
                  <a:srgbClr val="002060"/>
                </a:solidFill>
              </a:rPr>
              <a:t> na </a:t>
            </a:r>
            <a:r>
              <a:rPr lang="hr-HR" b="1" i="1" dirty="0" err="1" smtClean="0">
                <a:solidFill>
                  <a:srgbClr val="002060"/>
                </a:solidFill>
              </a:rPr>
              <a:t>rukavih</a:t>
            </a:r>
            <a:endParaRPr lang="hr-HR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hr-HR" b="1" i="1" dirty="0" smtClean="0">
                <a:solidFill>
                  <a:srgbClr val="002060"/>
                </a:solidFill>
              </a:rPr>
              <a:t>Biser i na </a:t>
            </a:r>
            <a:r>
              <a:rPr lang="hr-HR" b="1" i="1" dirty="0" err="1" smtClean="0">
                <a:solidFill>
                  <a:srgbClr val="002060"/>
                </a:solidFill>
              </a:rPr>
              <a:t>bustih</a:t>
            </a:r>
            <a:r>
              <a:rPr lang="hr-HR" b="1" i="1" dirty="0" smtClean="0">
                <a:solidFill>
                  <a:srgbClr val="002060"/>
                </a:solidFill>
              </a:rPr>
              <a:t>, i sve od zlatnih </a:t>
            </a:r>
            <a:r>
              <a:rPr lang="hr-HR" b="1" i="1" dirty="0" err="1" smtClean="0">
                <a:solidFill>
                  <a:srgbClr val="002060"/>
                </a:solidFill>
              </a:rPr>
              <a:t>plas</a:t>
            </a:r>
            <a:endParaRPr lang="hr-HR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hr-HR" b="1" i="1" dirty="0" smtClean="0">
                <a:solidFill>
                  <a:srgbClr val="002060"/>
                </a:solidFill>
              </a:rPr>
              <a:t>Sjati se na </a:t>
            </a:r>
            <a:r>
              <a:rPr lang="hr-HR" b="1" i="1" dirty="0" err="1" smtClean="0">
                <a:solidFill>
                  <a:srgbClr val="002060"/>
                </a:solidFill>
              </a:rPr>
              <a:t>bedrih</a:t>
            </a:r>
            <a:r>
              <a:rPr lang="hr-HR" b="1" i="1" dirty="0" smtClean="0">
                <a:solidFill>
                  <a:srgbClr val="002060"/>
                </a:solidFill>
              </a:rPr>
              <a:t> prehitro kovan pas.</a:t>
            </a:r>
            <a:endParaRPr lang="hr-HR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rgbClr val="002060"/>
                </a:solidFill>
              </a:rPr>
              <a:t>Čakavsko narječje – 16. st.</a:t>
            </a:r>
            <a:endParaRPr lang="hr-HR" b="1" dirty="0">
              <a:solidFill>
                <a:srgbClr val="00206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Petar Zoranić (Zadar)</a:t>
            </a:r>
          </a:p>
          <a:p>
            <a:r>
              <a:rPr lang="hr-HR" dirty="0" smtClean="0"/>
              <a:t>Petar Hektorović (Hvar)</a:t>
            </a:r>
          </a:p>
          <a:p>
            <a:r>
              <a:rPr lang="hr-HR" dirty="0" smtClean="0"/>
              <a:t>Hanibal Lucić (Hvar)</a:t>
            </a:r>
          </a:p>
          <a:p>
            <a:r>
              <a:rPr lang="hr-HR" dirty="0" smtClean="0">
                <a:solidFill>
                  <a:srgbClr val="C00000"/>
                </a:solidFill>
              </a:rPr>
              <a:t>Faust Vrančić (Šibenik)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Planine (roman)</a:t>
            </a:r>
          </a:p>
          <a:p>
            <a:r>
              <a:rPr lang="hr-HR" dirty="0" smtClean="0"/>
              <a:t>Ribanje i ribarsko prigovaranje (putopis)</a:t>
            </a:r>
          </a:p>
          <a:p>
            <a:r>
              <a:rPr lang="hr-HR" dirty="0" smtClean="0"/>
              <a:t>Robinja (drama)</a:t>
            </a:r>
          </a:p>
          <a:p>
            <a:r>
              <a:rPr lang="hr-HR" dirty="0" err="1" smtClean="0">
                <a:solidFill>
                  <a:srgbClr val="C00000"/>
                </a:solidFill>
              </a:rPr>
              <a:t>Dictionarium</a:t>
            </a:r>
            <a:r>
              <a:rPr lang="hr-HR" dirty="0" smtClean="0"/>
              <a:t>…</a:t>
            </a:r>
          </a:p>
          <a:p>
            <a:pPr>
              <a:buNone/>
            </a:pPr>
            <a:r>
              <a:rPr lang="hr-HR" dirty="0" smtClean="0"/>
              <a:t>(prvi hrvatski rječnik, petojezični) 16. 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rgbClr val="002060"/>
                </a:solidFill>
              </a:rPr>
              <a:t>Štokavsko narječje – 16.-18. st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 smtClean="0">
                <a:solidFill>
                  <a:srgbClr val="C00000"/>
                </a:solidFill>
              </a:rPr>
              <a:t>Marin Držić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err="1" smtClean="0"/>
              <a:t>Mavro</a:t>
            </a:r>
            <a:r>
              <a:rPr lang="hr-HR" dirty="0" smtClean="0"/>
              <a:t> </a:t>
            </a:r>
            <a:r>
              <a:rPr lang="hr-HR" dirty="0" err="1" smtClean="0"/>
              <a:t>Vetranović</a:t>
            </a:r>
            <a:endParaRPr lang="hr-HR" dirty="0" smtClean="0"/>
          </a:p>
          <a:p>
            <a:r>
              <a:rPr lang="hr-HR" dirty="0" err="1" smtClean="0"/>
              <a:t>Junije</a:t>
            </a:r>
            <a:r>
              <a:rPr lang="hr-HR" dirty="0" smtClean="0"/>
              <a:t> Palmotić</a:t>
            </a:r>
          </a:p>
          <a:p>
            <a:r>
              <a:rPr lang="hr-HR" dirty="0" smtClean="0">
                <a:solidFill>
                  <a:srgbClr val="C00000"/>
                </a:solidFill>
              </a:rPr>
              <a:t>Ivan Gundulić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>
                <a:solidFill>
                  <a:srgbClr val="C00000"/>
                </a:solidFill>
              </a:rPr>
              <a:t>Bartol Kašić</a:t>
            </a:r>
          </a:p>
          <a:p>
            <a:endParaRPr lang="hr-HR" dirty="0" smtClean="0"/>
          </a:p>
          <a:p>
            <a:r>
              <a:rPr lang="hr-HR" dirty="0" smtClean="0"/>
              <a:t>Matija Antun </a:t>
            </a:r>
            <a:r>
              <a:rPr lang="hr-HR" dirty="0" err="1" smtClean="0"/>
              <a:t>Reljković</a:t>
            </a:r>
            <a:endParaRPr lang="hr-HR" dirty="0" smtClean="0"/>
          </a:p>
          <a:p>
            <a:r>
              <a:rPr lang="hr-HR" dirty="0" smtClean="0"/>
              <a:t>Andrija Kačić Miošić</a:t>
            </a:r>
          </a:p>
          <a:p>
            <a:endParaRPr lang="hr-HR" dirty="0" smtClean="0"/>
          </a:p>
          <a:p>
            <a:r>
              <a:rPr lang="hr-HR" dirty="0" smtClean="0"/>
              <a:t>Antun </a:t>
            </a:r>
            <a:r>
              <a:rPr lang="hr-HR" dirty="0" err="1" smtClean="0"/>
              <a:t>Kanižlić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 smtClean="0">
                <a:solidFill>
                  <a:srgbClr val="C00000"/>
                </a:solidFill>
              </a:rPr>
              <a:t>Dundo </a:t>
            </a:r>
            <a:r>
              <a:rPr lang="hr-HR" dirty="0" err="1" smtClean="0">
                <a:solidFill>
                  <a:srgbClr val="C00000"/>
                </a:solidFill>
              </a:rPr>
              <a:t>Maroje</a:t>
            </a:r>
            <a:r>
              <a:rPr lang="hr-HR" dirty="0" smtClean="0">
                <a:solidFill>
                  <a:srgbClr val="C00000"/>
                </a:solidFill>
              </a:rPr>
              <a:t>, Novela od Stanca, komedija</a:t>
            </a:r>
          </a:p>
          <a:p>
            <a:r>
              <a:rPr lang="hr-HR" dirty="0" smtClean="0"/>
              <a:t>Suzana čista, </a:t>
            </a:r>
            <a:r>
              <a:rPr lang="hr-HR" dirty="0" err="1" smtClean="0"/>
              <a:t>pob</a:t>
            </a:r>
            <a:r>
              <a:rPr lang="hr-HR" dirty="0" smtClean="0"/>
              <a:t>. drama</a:t>
            </a:r>
          </a:p>
          <a:p>
            <a:r>
              <a:rPr lang="hr-HR" dirty="0" err="1" smtClean="0"/>
              <a:t>Pavlimir</a:t>
            </a:r>
            <a:r>
              <a:rPr lang="hr-HR" dirty="0" smtClean="0"/>
              <a:t>, drama</a:t>
            </a:r>
          </a:p>
          <a:p>
            <a:r>
              <a:rPr lang="hr-HR" dirty="0" smtClean="0">
                <a:solidFill>
                  <a:srgbClr val="C00000"/>
                </a:solidFill>
              </a:rPr>
              <a:t> Suze sina razmetnoga</a:t>
            </a:r>
            <a:r>
              <a:rPr lang="hr-HR" dirty="0" smtClean="0"/>
              <a:t>, </a:t>
            </a:r>
            <a:r>
              <a:rPr lang="hr-HR" dirty="0" err="1" smtClean="0"/>
              <a:t>relig</a:t>
            </a:r>
            <a:r>
              <a:rPr lang="hr-HR" dirty="0" smtClean="0"/>
              <a:t>.-epski spjev, pastir. igra</a:t>
            </a:r>
          </a:p>
          <a:p>
            <a:r>
              <a:rPr lang="hr-HR" dirty="0" err="1" smtClean="0">
                <a:solidFill>
                  <a:srgbClr val="C00000"/>
                </a:solidFill>
              </a:rPr>
              <a:t>Institutionum</a:t>
            </a:r>
            <a:r>
              <a:rPr lang="hr-HR" dirty="0" smtClean="0"/>
              <a:t>… (1. gramatika) 1604.</a:t>
            </a:r>
          </a:p>
          <a:p>
            <a:r>
              <a:rPr lang="hr-HR" dirty="0" smtClean="0"/>
              <a:t>Satir iliti divlji </a:t>
            </a:r>
            <a:r>
              <a:rPr lang="hr-HR" dirty="0" err="1" smtClean="0"/>
              <a:t>čovik</a:t>
            </a:r>
            <a:r>
              <a:rPr lang="hr-HR" dirty="0" smtClean="0"/>
              <a:t>, poučni spjev</a:t>
            </a:r>
          </a:p>
          <a:p>
            <a:r>
              <a:rPr lang="hr-HR" dirty="0" smtClean="0"/>
              <a:t>Razgovor ugodni naroda </a:t>
            </a:r>
            <a:r>
              <a:rPr lang="hr-HR" dirty="0" err="1" smtClean="0"/>
              <a:t>slovinskog</a:t>
            </a:r>
            <a:r>
              <a:rPr lang="hr-HR" dirty="0" smtClean="0"/>
              <a:t> (epski spjev)</a:t>
            </a:r>
          </a:p>
          <a:p>
            <a:r>
              <a:rPr lang="hr-HR" dirty="0" smtClean="0"/>
              <a:t>Sveta </a:t>
            </a:r>
            <a:r>
              <a:rPr lang="hr-HR" dirty="0" err="1" smtClean="0"/>
              <a:t>Rožalija</a:t>
            </a:r>
            <a:r>
              <a:rPr lang="hr-HR" dirty="0" smtClean="0"/>
              <a:t> (epski spjev)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rgbClr val="002060"/>
                </a:solidFill>
              </a:rPr>
              <a:t>Kajkavsko narječje (16.-18. st.)</a:t>
            </a:r>
            <a:endParaRPr lang="hr-HR" b="1" dirty="0">
              <a:solidFill>
                <a:srgbClr val="00206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Antun </a:t>
            </a:r>
            <a:r>
              <a:rPr lang="hr-HR" dirty="0" err="1" smtClean="0"/>
              <a:t>Vramec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>
                <a:solidFill>
                  <a:srgbClr val="C00000"/>
                </a:solidFill>
              </a:rPr>
              <a:t>Juraj </a:t>
            </a:r>
            <a:r>
              <a:rPr lang="hr-HR" dirty="0" err="1" smtClean="0">
                <a:solidFill>
                  <a:srgbClr val="C00000"/>
                </a:solidFill>
              </a:rPr>
              <a:t>Habdelić</a:t>
            </a:r>
            <a:endParaRPr lang="hr-HR" dirty="0" smtClean="0">
              <a:solidFill>
                <a:srgbClr val="C00000"/>
              </a:solidFill>
            </a:endParaRPr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  <a:p>
            <a:r>
              <a:rPr lang="hr-HR" dirty="0" err="1" smtClean="0"/>
              <a:t>Tituš</a:t>
            </a:r>
            <a:r>
              <a:rPr lang="hr-HR" dirty="0" smtClean="0"/>
              <a:t> Brezovački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hr-HR" dirty="0" smtClean="0"/>
              <a:t>Kronika </a:t>
            </a:r>
            <a:r>
              <a:rPr lang="hr-HR" dirty="0" err="1" smtClean="0"/>
              <a:t>Postilla</a:t>
            </a:r>
            <a:r>
              <a:rPr lang="hr-HR" dirty="0" smtClean="0"/>
              <a:t> (propovjedi)</a:t>
            </a:r>
          </a:p>
          <a:p>
            <a:endParaRPr lang="hr-HR" dirty="0" smtClean="0"/>
          </a:p>
          <a:p>
            <a:r>
              <a:rPr lang="hr-HR" dirty="0" err="1" smtClean="0">
                <a:solidFill>
                  <a:srgbClr val="C00000"/>
                </a:solidFill>
              </a:rPr>
              <a:t>Dictionar</a:t>
            </a:r>
            <a:r>
              <a:rPr lang="hr-HR" dirty="0" smtClean="0"/>
              <a:t> (</a:t>
            </a:r>
            <a:r>
              <a:rPr lang="hr-HR" dirty="0" err="1" smtClean="0"/>
              <a:t>hrv</a:t>
            </a:r>
            <a:r>
              <a:rPr lang="hr-HR" dirty="0" smtClean="0"/>
              <a:t>.-kaj.-</a:t>
            </a:r>
            <a:r>
              <a:rPr lang="hr-HR" dirty="0" err="1" smtClean="0"/>
              <a:t>lat</a:t>
            </a:r>
            <a:r>
              <a:rPr lang="hr-HR" dirty="0" smtClean="0"/>
              <a:t>. rječnik) 17. st.</a:t>
            </a:r>
          </a:p>
          <a:p>
            <a:endParaRPr lang="hr-HR" dirty="0" smtClean="0"/>
          </a:p>
          <a:p>
            <a:r>
              <a:rPr lang="hr-HR" dirty="0" err="1" smtClean="0"/>
              <a:t>Diogeneš</a:t>
            </a:r>
            <a:r>
              <a:rPr lang="hr-HR" dirty="0" smtClean="0"/>
              <a:t> (drama)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hr-HR" sz="3200" b="1" dirty="0" smtClean="0">
                <a:solidFill>
                  <a:srgbClr val="002060"/>
                </a:solidFill>
              </a:rPr>
              <a:t>Ozaljski književno-jezični krug – 17. st.</a:t>
            </a:r>
            <a:r>
              <a:rPr lang="hr-HR" sz="2400" b="1" dirty="0" smtClean="0">
                <a:solidFill>
                  <a:srgbClr val="002060"/>
                </a:solidFill>
              </a:rPr>
              <a:t/>
            </a:r>
            <a:br>
              <a:rPr lang="hr-HR" sz="2400" b="1" dirty="0" smtClean="0">
                <a:solidFill>
                  <a:srgbClr val="002060"/>
                </a:solidFill>
              </a:rPr>
            </a:br>
            <a:r>
              <a:rPr lang="hr-HR" sz="2400" b="1" dirty="0" smtClean="0">
                <a:solidFill>
                  <a:srgbClr val="002060"/>
                </a:solidFill>
              </a:rPr>
              <a:t>(djela na književnom jeziku s </a:t>
            </a:r>
            <a:r>
              <a:rPr lang="hr-HR" sz="2400" b="1" dirty="0" err="1" smtClean="0">
                <a:solidFill>
                  <a:srgbClr val="002060"/>
                </a:solidFill>
              </a:rPr>
              <a:t>tronarječnom</a:t>
            </a:r>
            <a:r>
              <a:rPr lang="hr-HR" sz="2400" b="1" dirty="0" smtClean="0">
                <a:solidFill>
                  <a:srgbClr val="002060"/>
                </a:solidFill>
              </a:rPr>
              <a:t> osnovicom)</a:t>
            </a:r>
            <a:endParaRPr lang="hr-HR" sz="2400" b="1" dirty="0">
              <a:solidFill>
                <a:srgbClr val="00206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err="1" smtClean="0"/>
              <a:t>Fran</a:t>
            </a:r>
            <a:r>
              <a:rPr lang="hr-HR" dirty="0" smtClean="0"/>
              <a:t> Krsto Frankopan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Petar Zrinski</a:t>
            </a:r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Katarina Zrinska</a:t>
            </a:r>
          </a:p>
          <a:p>
            <a:endParaRPr lang="hr-HR" dirty="0" smtClean="0"/>
          </a:p>
          <a:p>
            <a:r>
              <a:rPr lang="hr-HR" dirty="0" smtClean="0">
                <a:solidFill>
                  <a:srgbClr val="C00000"/>
                </a:solidFill>
              </a:rPr>
              <a:t>Ivan Belostenec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hr-HR" dirty="0" err="1" smtClean="0"/>
              <a:t>Gartlic</a:t>
            </a:r>
            <a:r>
              <a:rPr lang="hr-HR" dirty="0" smtClean="0"/>
              <a:t> za čas kratiti (poezija)</a:t>
            </a:r>
          </a:p>
          <a:p>
            <a:r>
              <a:rPr lang="hr-HR" dirty="0" err="1" smtClean="0"/>
              <a:t>Adrijanskoga</a:t>
            </a:r>
            <a:r>
              <a:rPr lang="hr-HR" dirty="0" smtClean="0"/>
              <a:t> mora sirena (prijevod epa Nikole Zrinskog)</a:t>
            </a:r>
          </a:p>
          <a:p>
            <a:r>
              <a:rPr lang="hr-HR" dirty="0" smtClean="0"/>
              <a:t>Putni </a:t>
            </a:r>
            <a:r>
              <a:rPr lang="hr-HR" dirty="0" err="1" smtClean="0"/>
              <a:t>tovaruš</a:t>
            </a:r>
            <a:r>
              <a:rPr lang="hr-HR" dirty="0" smtClean="0"/>
              <a:t> (molitvenik)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err="1" smtClean="0">
                <a:solidFill>
                  <a:srgbClr val="C00000"/>
                </a:solidFill>
              </a:rPr>
              <a:t>Gazophylacium</a:t>
            </a:r>
            <a:r>
              <a:rPr lang="hr-HR" dirty="0" smtClean="0"/>
              <a:t> (</a:t>
            </a:r>
            <a:r>
              <a:rPr lang="hr-HR" dirty="0" err="1" smtClean="0"/>
              <a:t>hrv</a:t>
            </a:r>
            <a:r>
              <a:rPr lang="hr-HR" dirty="0" smtClean="0"/>
              <a:t>.-</a:t>
            </a:r>
            <a:r>
              <a:rPr lang="hr-HR" dirty="0" err="1" smtClean="0"/>
              <a:t>lat.</a:t>
            </a:r>
            <a:r>
              <a:rPr lang="hr-HR" dirty="0" smtClean="0"/>
              <a:t> i </a:t>
            </a:r>
            <a:r>
              <a:rPr lang="hr-HR" dirty="0" err="1" smtClean="0"/>
              <a:t>lat</a:t>
            </a:r>
            <a:r>
              <a:rPr lang="hr-HR" dirty="0" smtClean="0"/>
              <a:t>.-</a:t>
            </a:r>
            <a:r>
              <a:rPr lang="hr-HR" dirty="0" err="1" smtClean="0"/>
              <a:t>hrv.</a:t>
            </a:r>
            <a:r>
              <a:rPr lang="hr-HR" dirty="0" smtClean="0"/>
              <a:t>  enciklopedijski rječnik)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rgbClr val="C00000"/>
                </a:solidFill>
              </a:rPr>
              <a:t>Hrvatski narodni preporod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U prvoj polovici 19. st.:</a:t>
            </a:r>
          </a:p>
          <a:p>
            <a:r>
              <a:rPr lang="hr-HR" dirty="0" smtClean="0"/>
              <a:t>Hrvatska je rascjepkana na provincije</a:t>
            </a:r>
          </a:p>
          <a:p>
            <a:r>
              <a:rPr lang="hr-HR" dirty="0" smtClean="0"/>
              <a:t>prijeti joj mađarizacija</a:t>
            </a:r>
          </a:p>
          <a:p>
            <a:r>
              <a:rPr lang="hr-HR" dirty="0" smtClean="0"/>
              <a:t>u javnim ustanovama govori se njemačkim i latinskim jezikom</a:t>
            </a:r>
          </a:p>
          <a:p>
            <a:r>
              <a:rPr lang="hr-HR" dirty="0" smtClean="0"/>
              <a:t>teške društvene i političke prilike dovode do </a:t>
            </a:r>
            <a:r>
              <a:rPr lang="hr-HR" dirty="0" smtClean="0">
                <a:solidFill>
                  <a:srgbClr val="C00000"/>
                </a:solidFill>
              </a:rPr>
              <a:t>nacionalnoga, političkoga i kulturnog pokreta </a:t>
            </a:r>
            <a:r>
              <a:rPr lang="hr-HR" dirty="0" smtClean="0"/>
              <a:t>poznatog pod nazivom hrvatski narodni preporod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rgbClr val="C00000"/>
                </a:solidFill>
              </a:rPr>
              <a:t>Uvjerenje preporoditelja: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hr-HR" dirty="0" smtClean="0"/>
              <a:t>   </a:t>
            </a:r>
          </a:p>
          <a:p>
            <a:pPr algn="ctr">
              <a:buNone/>
            </a:pPr>
            <a:endParaRPr lang="hr-HR" sz="2400" b="1" dirty="0" smtClean="0"/>
          </a:p>
          <a:p>
            <a:pPr algn="ctr">
              <a:buNone/>
            </a:pPr>
            <a:endParaRPr lang="hr-HR" sz="2400" b="1" dirty="0" smtClean="0"/>
          </a:p>
          <a:p>
            <a:pPr algn="ctr">
              <a:buNone/>
            </a:pPr>
            <a:endParaRPr lang="hr-HR" sz="24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hr-HR" sz="2400" b="1" dirty="0" smtClean="0">
                <a:solidFill>
                  <a:srgbClr val="002060"/>
                </a:solidFill>
              </a:rPr>
              <a:t>jezik=narod=borba za nacionalni identitet=</a:t>
            </a:r>
          </a:p>
          <a:p>
            <a:pPr algn="ctr">
              <a:buNone/>
            </a:pPr>
            <a:r>
              <a:rPr lang="hr-HR" sz="2400" b="1" dirty="0" smtClean="0">
                <a:solidFill>
                  <a:srgbClr val="002060"/>
                </a:solidFill>
              </a:rPr>
              <a:t>    borba za zajednički hrvatski jezik i pismo</a:t>
            </a:r>
            <a:endParaRPr lang="hr-HR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C00000"/>
                </a:solidFill>
              </a:rPr>
              <a:t>Hrvatski jezik od 9./10. – 15. st.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Pod franačkom vlasti Hrvati preuzimaju kršćanstvo.</a:t>
            </a:r>
          </a:p>
          <a:p>
            <a:r>
              <a:rPr lang="hr-HR" dirty="0" smtClean="0"/>
              <a:t>U početnim stoljećima života na Balkanu pismeni Hrvati </a:t>
            </a:r>
            <a:r>
              <a:rPr lang="hr-HR" dirty="0" smtClean="0">
                <a:solidFill>
                  <a:srgbClr val="C00000"/>
                </a:solidFill>
              </a:rPr>
              <a:t>pisali su latinski, uglavnom u bogoslužju</a:t>
            </a:r>
            <a:r>
              <a:rPr lang="hr-HR" dirty="0" smtClean="0"/>
              <a:t>. </a:t>
            </a:r>
          </a:p>
          <a:p>
            <a:r>
              <a:rPr lang="hr-HR" dirty="0" smtClean="0"/>
              <a:t>Primjer takvog spomenika je </a:t>
            </a:r>
            <a:r>
              <a:rPr lang="hr-HR" dirty="0" smtClean="0">
                <a:solidFill>
                  <a:srgbClr val="C00000"/>
                </a:solidFill>
              </a:rPr>
              <a:t>Trpimirova darovnica.</a:t>
            </a:r>
            <a:endParaRPr lang="hr-HR" dirty="0" smtClean="0"/>
          </a:p>
          <a:p>
            <a:r>
              <a:rPr lang="hr-HR" dirty="0" smtClean="0"/>
              <a:t>Datira iz 852.g.</a:t>
            </a:r>
          </a:p>
          <a:p>
            <a:r>
              <a:rPr lang="hr-HR" dirty="0" smtClean="0"/>
              <a:t>Najstarija je to isprava hrvatske </a:t>
            </a:r>
          </a:p>
          <a:p>
            <a:pPr marL="0" indent="0">
              <a:buNone/>
            </a:pPr>
            <a:r>
              <a:rPr lang="hr-HR" dirty="0" smtClean="0"/>
              <a:t>povijesti.</a:t>
            </a:r>
          </a:p>
        </p:txBody>
      </p:sp>
      <p:pic>
        <p:nvPicPr>
          <p:cNvPr id="4" name="Slika 3" descr="Trpimirova darovnic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4636" y="3645024"/>
            <a:ext cx="2113726" cy="2659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rgbClr val="C00000"/>
                </a:solidFill>
              </a:rPr>
              <a:t>19. st.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Grof Janko Drašković</a:t>
            </a:r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Antun Mihanović</a:t>
            </a:r>
          </a:p>
          <a:p>
            <a:endParaRPr lang="hr-HR" dirty="0" smtClean="0"/>
          </a:p>
          <a:p>
            <a:r>
              <a:rPr lang="hr-HR" dirty="0" smtClean="0"/>
              <a:t>Petar Preradović</a:t>
            </a:r>
          </a:p>
          <a:p>
            <a:endParaRPr lang="hr-HR" dirty="0" smtClean="0"/>
          </a:p>
          <a:p>
            <a:r>
              <a:rPr lang="hr-HR" dirty="0" smtClean="0"/>
              <a:t>Stanko </a:t>
            </a:r>
            <a:r>
              <a:rPr lang="hr-HR" dirty="0" err="1" smtClean="0"/>
              <a:t>Vraz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Ivan Mažuranić</a:t>
            </a:r>
          </a:p>
          <a:p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i="1" dirty="0" smtClean="0"/>
              <a:t>Disertacija</a:t>
            </a:r>
            <a:r>
              <a:rPr lang="hr-HR" dirty="0" smtClean="0"/>
              <a:t> (1. politički spis na hrvatskom jeziku)</a:t>
            </a:r>
          </a:p>
          <a:p>
            <a:r>
              <a:rPr lang="hr-HR" dirty="0" err="1" smtClean="0"/>
              <a:t>Horvatska</a:t>
            </a:r>
            <a:r>
              <a:rPr lang="hr-HR" dirty="0" smtClean="0"/>
              <a:t> domovina (pjesma)</a:t>
            </a:r>
          </a:p>
          <a:p>
            <a:endParaRPr lang="hr-HR" dirty="0" smtClean="0"/>
          </a:p>
          <a:p>
            <a:r>
              <a:rPr lang="hr-HR" dirty="0" smtClean="0"/>
              <a:t>Zora puca (budnice, domoljubne pjesme)</a:t>
            </a:r>
          </a:p>
          <a:p>
            <a:r>
              <a:rPr lang="hr-HR" dirty="0" smtClean="0"/>
              <a:t>Đulabije (pjesme)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Smrt </a:t>
            </a:r>
            <a:r>
              <a:rPr lang="hr-HR" dirty="0" err="1" smtClean="0"/>
              <a:t>Smail</a:t>
            </a:r>
            <a:r>
              <a:rPr lang="hr-HR" dirty="0" smtClean="0"/>
              <a:t>-age Čengića (epski spjev)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C00000"/>
                </a:solidFill>
              </a:rPr>
              <a:t>Zadatci hrvatskog narodnog preporoda</a:t>
            </a:r>
            <a:r>
              <a:rPr lang="hr-HR" dirty="0" smtClean="0"/>
              <a:t>: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zajednički jezik za sve Hrvate</a:t>
            </a:r>
          </a:p>
          <a:p>
            <a:r>
              <a:rPr lang="hr-HR" dirty="0" smtClean="0"/>
              <a:t>ujednačenje </a:t>
            </a:r>
            <a:r>
              <a:rPr lang="hr-HR" dirty="0" err="1" smtClean="0"/>
              <a:t>slovopisa</a:t>
            </a:r>
            <a:r>
              <a:rPr lang="hr-HR" dirty="0" smtClean="0"/>
              <a:t> – jednaka grafija za sve hrvatske krajeve</a:t>
            </a:r>
          </a:p>
          <a:p>
            <a:r>
              <a:rPr lang="hr-HR" dirty="0" smtClean="0"/>
              <a:t>osigurati hrvatskome jeziku službeni položaj – uporaba hrvatskog jezika u školama, tisku, državnim službama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rgbClr val="C00000"/>
                </a:solidFill>
              </a:rPr>
              <a:t>Ljudevit Gaj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najistaknutiji predstavnik</a:t>
            </a:r>
          </a:p>
          <a:p>
            <a:r>
              <a:rPr lang="hr-HR" dirty="0" smtClean="0"/>
              <a:t>napisao </a:t>
            </a:r>
            <a:r>
              <a:rPr lang="hr-HR" i="1" dirty="0" smtClean="0"/>
              <a:t>Kratku osnovu </a:t>
            </a:r>
            <a:r>
              <a:rPr lang="hr-HR" i="1" dirty="0" err="1" smtClean="0"/>
              <a:t>horvatsko</a:t>
            </a:r>
            <a:r>
              <a:rPr lang="hr-HR" i="1" dirty="0" smtClean="0"/>
              <a:t>-slavenskoga </a:t>
            </a:r>
            <a:r>
              <a:rPr lang="hr-HR" i="1" dirty="0" err="1" smtClean="0"/>
              <a:t>pravopisanja</a:t>
            </a:r>
            <a:r>
              <a:rPr lang="hr-HR" i="1" dirty="0" smtClean="0"/>
              <a:t> </a:t>
            </a:r>
            <a:r>
              <a:rPr lang="hr-HR" dirty="0" smtClean="0"/>
              <a:t>(1830.g.) i proveo </a:t>
            </a:r>
            <a:r>
              <a:rPr lang="hr-HR" dirty="0" err="1" smtClean="0"/>
              <a:t>slovopisnu</a:t>
            </a:r>
            <a:r>
              <a:rPr lang="hr-HR" dirty="0" smtClean="0"/>
              <a:t> reformu</a:t>
            </a:r>
          </a:p>
          <a:p>
            <a:r>
              <a:rPr lang="hr-HR" dirty="0" smtClean="0"/>
              <a:t>napisao </a:t>
            </a:r>
            <a:r>
              <a:rPr lang="hr-HR" i="1" dirty="0" err="1" smtClean="0"/>
              <a:t>Pravopisz</a:t>
            </a:r>
            <a:r>
              <a:rPr lang="hr-HR" dirty="0" smtClean="0"/>
              <a:t> (1835.); odabire slovna rješenja, danas poznata kao č, ć, ž, š, </a:t>
            </a:r>
            <a:r>
              <a:rPr lang="hr-HR" dirty="0" err="1" smtClean="0"/>
              <a:t>lj</a:t>
            </a:r>
            <a:r>
              <a:rPr lang="hr-HR" dirty="0" smtClean="0"/>
              <a:t>, nj…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književni časopis </a:t>
            </a:r>
            <a:r>
              <a:rPr lang="hr-HR" dirty="0" err="1" smtClean="0"/>
              <a:t>Danicza</a:t>
            </a:r>
            <a:r>
              <a:rPr lang="hr-HR" dirty="0" smtClean="0"/>
              <a:t> </a:t>
            </a:r>
            <a:r>
              <a:rPr lang="hr-HR" dirty="0" err="1" smtClean="0"/>
              <a:t>Horvtzka</a:t>
            </a:r>
            <a:r>
              <a:rPr lang="hr-HR" dirty="0" smtClean="0"/>
              <a:t>, Slavonska y </a:t>
            </a:r>
            <a:r>
              <a:rPr lang="hr-HR" dirty="0" err="1" smtClean="0"/>
              <a:t>Dalmatinzka</a:t>
            </a:r>
            <a:r>
              <a:rPr lang="hr-HR" dirty="0" smtClean="0"/>
              <a:t> objavljuje štokavske i kajkavske tekstove, ubrzo samo štokavske, novim Gajevim </a:t>
            </a:r>
            <a:r>
              <a:rPr lang="hr-HR" dirty="0" err="1" smtClean="0"/>
              <a:t>slovopisom</a:t>
            </a: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 </a:t>
            </a:r>
            <a:r>
              <a:rPr lang="hr-HR" dirty="0" smtClean="0">
                <a:solidFill>
                  <a:srgbClr val="C00000"/>
                </a:solidFill>
              </a:rPr>
              <a:t>Rezultati HNP-a: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ujedinjenje Hrvata u jednom književnom jeziku</a:t>
            </a:r>
          </a:p>
          <a:p>
            <a:r>
              <a:rPr lang="hr-HR" dirty="0" smtClean="0"/>
              <a:t>prihvaćanje zajedničkog latiničnog </a:t>
            </a:r>
            <a:r>
              <a:rPr lang="hr-HR" dirty="0" err="1" smtClean="0"/>
              <a:t>slovopisa</a:t>
            </a:r>
            <a:endParaRPr lang="hr-HR" dirty="0" smtClean="0"/>
          </a:p>
          <a:p>
            <a:r>
              <a:rPr lang="hr-HR" dirty="0" smtClean="0"/>
              <a:t>hrvatski jezik postaje službeni jezik u Trojednoj Kraljevini Dalmacije, Hrvatske i Slavonije</a:t>
            </a:r>
          </a:p>
          <a:p>
            <a:endParaRPr lang="hr-HR" dirty="0" smtClean="0"/>
          </a:p>
        </p:txBody>
      </p:sp>
      <p:pic>
        <p:nvPicPr>
          <p:cNvPr id="4" name="Slika 3" descr="prepor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3573016"/>
            <a:ext cx="3180672" cy="2330684"/>
          </a:xfrm>
          <a:prstGeom prst="rect">
            <a:avLst/>
          </a:prstGeom>
          <a:ln w="7620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620688"/>
            <a:ext cx="7772400" cy="5399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>
                <a:solidFill>
                  <a:srgbClr val="C00000"/>
                </a:solidFill>
              </a:rPr>
              <a:t>Hrvatski jezik na prijelazu iz 19. u 20.st. (Filološke </a:t>
            </a:r>
            <a:r>
              <a:rPr lang="hr-HR" sz="4000" dirty="0" smtClean="0">
                <a:solidFill>
                  <a:srgbClr val="C00000"/>
                </a:solidFill>
              </a:rPr>
              <a:t>škole)</a:t>
            </a:r>
          </a:p>
          <a:p>
            <a:pPr marL="0" indent="0" algn="ctr">
              <a:buNone/>
            </a:pPr>
            <a:endParaRPr lang="hr-HR" sz="4000" dirty="0" smtClean="0">
              <a:solidFill>
                <a:srgbClr val="C00000"/>
              </a:solidFill>
            </a:endParaRPr>
          </a:p>
          <a:p>
            <a:pPr algn="just">
              <a:buFontTx/>
              <a:buChar char="-"/>
            </a:pPr>
            <a:r>
              <a:rPr lang="hr-HR" sz="3600" dirty="0" smtClean="0"/>
              <a:t>polaze od štokavske osnovice</a:t>
            </a:r>
          </a:p>
          <a:p>
            <a:pPr algn="just">
              <a:buFontTx/>
              <a:buChar char="-"/>
            </a:pPr>
            <a:r>
              <a:rPr lang="hr-HR" sz="3600" dirty="0"/>
              <a:t>r</a:t>
            </a:r>
            <a:r>
              <a:rPr lang="hr-HR" sz="3600" dirty="0" smtClean="0"/>
              <a:t>azlikuju se u pravopisnim i gramatičkim pojedinostima</a:t>
            </a:r>
          </a:p>
          <a:p>
            <a:pPr marL="0" indent="0" algn="just">
              <a:buNone/>
            </a:pP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810670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16027424"/>
              </p:ext>
            </p:extLst>
          </p:nvPr>
        </p:nvGraphicFramePr>
        <p:xfrm>
          <a:off x="914400" y="548681"/>
          <a:ext cx="7772400" cy="576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1943100"/>
                <a:gridCol w="1943100"/>
                <a:gridCol w="1943100"/>
              </a:tblGrid>
              <a:tr h="693400">
                <a:tc>
                  <a:txBody>
                    <a:bodyPr/>
                    <a:lstStyle/>
                    <a:p>
                      <a:r>
                        <a:rPr lang="hr-HR" dirty="0" smtClean="0"/>
                        <a:t>ZADARSKA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RIJEČKA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ZAGREBAČKA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DANIČIĆEVA/</a:t>
                      </a:r>
                    </a:p>
                    <a:p>
                      <a:r>
                        <a:rPr lang="hr-HR" dirty="0" smtClean="0"/>
                        <a:t>VUKOVSKA</a:t>
                      </a:r>
                      <a:endParaRPr lang="hr-HR" dirty="0"/>
                    </a:p>
                  </a:txBody>
                  <a:tcPr/>
                </a:tc>
              </a:tr>
              <a:tr h="5067240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rgbClr val="C00000"/>
                          </a:solidFill>
                        </a:rPr>
                        <a:t>Ante Kuzmanić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hr-HR" b="1" baseline="0" dirty="0" smtClean="0"/>
                        <a:t>štokavsko-ikavski govor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hr-HR" baseline="0" dirty="0" smtClean="0"/>
                        <a:t>opire se Gajevoj tradiciji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hr-HR" baseline="0" dirty="0" smtClean="0"/>
                        <a:t>zalaže se za stariju slovopisnu tradiciju</a:t>
                      </a:r>
                      <a:endParaRPr lang="hr-HR" dirty="0" smtClean="0"/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rgbClr val="C00000"/>
                          </a:solidFill>
                        </a:rPr>
                        <a:t>Fran Kurelac</a:t>
                      </a:r>
                    </a:p>
                    <a:p>
                      <a:r>
                        <a:rPr lang="hr-HR" dirty="0" smtClean="0"/>
                        <a:t>-knj. jezik bi trebao biti utemeljen </a:t>
                      </a:r>
                      <a:r>
                        <a:rPr lang="hr-HR" b="1" dirty="0" smtClean="0"/>
                        <a:t>na elementima zajedničkim svim slavenskim jezicima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rgbClr val="C00000"/>
                          </a:solidFill>
                        </a:rPr>
                        <a:t>Adolfo Veber Tkalčević,</a:t>
                      </a:r>
                    </a:p>
                    <a:p>
                      <a:r>
                        <a:rPr lang="hr-HR" dirty="0" smtClean="0">
                          <a:solidFill>
                            <a:srgbClr val="C00000"/>
                          </a:solidFill>
                        </a:rPr>
                        <a:t>Vjekoslav Babukić i </a:t>
                      </a:r>
                    </a:p>
                    <a:p>
                      <a:r>
                        <a:rPr lang="hr-HR" dirty="0" smtClean="0">
                          <a:solidFill>
                            <a:srgbClr val="C00000"/>
                          </a:solidFill>
                        </a:rPr>
                        <a:t>Antun Mažuranić</a:t>
                      </a:r>
                    </a:p>
                    <a:p>
                      <a:r>
                        <a:rPr lang="hr-HR" dirty="0" smtClean="0"/>
                        <a:t>-nastavljaju </a:t>
                      </a:r>
                      <a:r>
                        <a:rPr lang="hr-HR" b="1" dirty="0" smtClean="0"/>
                        <a:t>jezikoslovne</a:t>
                      </a:r>
                      <a:r>
                        <a:rPr lang="hr-HR" b="1" baseline="0" dirty="0" smtClean="0"/>
                        <a:t> ideje iliraca</a:t>
                      </a:r>
                    </a:p>
                    <a:p>
                      <a:r>
                        <a:rPr lang="hr-HR" baseline="0" dirty="0" smtClean="0"/>
                        <a:t>-rogato e, stariji padežni nastavci </a:t>
                      </a:r>
                    </a:p>
                    <a:p>
                      <a:r>
                        <a:rPr lang="hr-HR" baseline="0" dirty="0" smtClean="0"/>
                        <a:t>-ah (G mn.) = </a:t>
                      </a:r>
                      <a:r>
                        <a:rPr lang="hr-HR" i="1" baseline="0" dirty="0" smtClean="0">
                          <a:solidFill>
                            <a:srgbClr val="C00000"/>
                          </a:solidFill>
                        </a:rPr>
                        <a:t>ahavci</a:t>
                      </a:r>
                    </a:p>
                    <a:p>
                      <a:r>
                        <a:rPr lang="hr-HR" i="0" baseline="0" dirty="0" smtClean="0"/>
                        <a:t>-čuvanje </a:t>
                      </a:r>
                      <a:r>
                        <a:rPr lang="hr-HR" b="1" i="0" baseline="0" dirty="0" smtClean="0"/>
                        <a:t>ča</a:t>
                      </a:r>
                      <a:r>
                        <a:rPr lang="hr-HR" i="0" baseline="0" dirty="0" smtClean="0"/>
                        <a:t> i </a:t>
                      </a:r>
                      <a:r>
                        <a:rPr lang="hr-HR" b="1" i="0" baseline="0" dirty="0" smtClean="0"/>
                        <a:t>kaj </a:t>
                      </a:r>
                      <a:r>
                        <a:rPr lang="hr-HR" i="0" baseline="0" dirty="0" smtClean="0"/>
                        <a:t>elemenata u knj. jez.</a:t>
                      </a:r>
                    </a:p>
                    <a:p>
                      <a:r>
                        <a:rPr lang="hr-HR" i="0" baseline="0" dirty="0" smtClean="0"/>
                        <a:t>-</a:t>
                      </a:r>
                      <a:r>
                        <a:rPr lang="hr-HR" b="1" i="0" baseline="0" dirty="0" smtClean="0"/>
                        <a:t>povezanost s jez. baštinom</a:t>
                      </a:r>
                      <a:endParaRPr lang="hr-HR" b="1" i="0" dirty="0" smtClean="0"/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-najznačajnija</a:t>
                      </a:r>
                    </a:p>
                    <a:p>
                      <a:r>
                        <a:rPr lang="hr-HR" dirty="0" smtClean="0"/>
                        <a:t>-</a:t>
                      </a:r>
                      <a:r>
                        <a:rPr lang="hr-HR" b="1" dirty="0" smtClean="0"/>
                        <a:t>fonološko načelo </a:t>
                      </a:r>
                      <a:r>
                        <a:rPr lang="hr-HR" dirty="0" smtClean="0"/>
                        <a:t>(kao i srpski:</a:t>
                      </a:r>
                      <a:r>
                        <a:rPr lang="hr-HR" baseline="0" dirty="0" smtClean="0"/>
                        <a:t> </a:t>
                      </a:r>
                      <a:r>
                        <a:rPr lang="hr-HR" i="1" baseline="0" dirty="0" smtClean="0"/>
                        <a:t>Piši kako govoriš</a:t>
                      </a:r>
                      <a:r>
                        <a:rPr lang="hr-HR" baseline="0" dirty="0" smtClean="0"/>
                        <a:t>)</a:t>
                      </a:r>
                      <a:r>
                        <a:rPr lang="hr-HR" dirty="0" smtClean="0"/>
                        <a:t> </a:t>
                      </a:r>
                    </a:p>
                    <a:p>
                      <a:r>
                        <a:rPr lang="hr-HR" dirty="0" smtClean="0"/>
                        <a:t>-hrvatski vukovci poistovjećuju</a:t>
                      </a:r>
                      <a:r>
                        <a:rPr lang="hr-HR" baseline="0" dirty="0" smtClean="0"/>
                        <a:t> knj. jezik s </a:t>
                      </a:r>
                      <a:r>
                        <a:rPr lang="hr-HR" b="1" baseline="0" dirty="0" smtClean="0"/>
                        <a:t>istočnohercego-vačkim štokavskim ijekavskim narječjem</a:t>
                      </a:r>
                      <a:endParaRPr lang="hr-HR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273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914400" y="548680"/>
            <a:ext cx="7772400" cy="5471120"/>
          </a:xfrm>
        </p:spPr>
        <p:txBody>
          <a:bodyPr/>
          <a:lstStyle/>
          <a:p>
            <a:pPr>
              <a:buNone/>
            </a:pPr>
            <a:endParaRPr lang="hr-HR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hr-HR" b="1" dirty="0" smtClean="0">
                <a:solidFill>
                  <a:srgbClr val="002060"/>
                </a:solidFill>
              </a:rPr>
              <a:t>Na raskrižju 19. i 20. st. djeluju poznati jezikoslovci</a:t>
            </a:r>
            <a:r>
              <a:rPr lang="hr-HR" b="1" dirty="0">
                <a:solidFill>
                  <a:srgbClr val="002060"/>
                </a:solidFill>
              </a:rPr>
              <a:t> </a:t>
            </a:r>
            <a:r>
              <a:rPr lang="hr-HR" b="1" dirty="0" smtClean="0">
                <a:solidFill>
                  <a:srgbClr val="002060"/>
                </a:solidFill>
              </a:rPr>
              <a:t>vukovci: </a:t>
            </a:r>
          </a:p>
          <a:p>
            <a:endParaRPr lang="hr-HR" b="1" dirty="0" smtClean="0">
              <a:solidFill>
                <a:srgbClr val="002060"/>
              </a:solidFill>
            </a:endParaRPr>
          </a:p>
          <a:p>
            <a:r>
              <a:rPr lang="hr-HR" b="1" dirty="0" smtClean="0">
                <a:solidFill>
                  <a:srgbClr val="002060"/>
                </a:solidFill>
              </a:rPr>
              <a:t>Ivan Broz, </a:t>
            </a:r>
            <a:r>
              <a:rPr lang="hr-HR" b="1" i="1" dirty="0" smtClean="0">
                <a:solidFill>
                  <a:srgbClr val="002060"/>
                </a:solidFill>
              </a:rPr>
              <a:t>Hrvatski pravopis</a:t>
            </a:r>
            <a:r>
              <a:rPr lang="hr-HR" b="1" dirty="0" smtClean="0">
                <a:solidFill>
                  <a:srgbClr val="002060"/>
                </a:solidFill>
              </a:rPr>
              <a:t>, 1892.</a:t>
            </a:r>
          </a:p>
          <a:p>
            <a:r>
              <a:rPr lang="hr-HR" b="1" dirty="0" smtClean="0">
                <a:solidFill>
                  <a:srgbClr val="002060"/>
                </a:solidFill>
              </a:rPr>
              <a:t>Tomo </a:t>
            </a:r>
            <a:r>
              <a:rPr lang="hr-HR" b="1" dirty="0" err="1" smtClean="0">
                <a:solidFill>
                  <a:srgbClr val="002060"/>
                </a:solidFill>
              </a:rPr>
              <a:t>Maretić</a:t>
            </a:r>
            <a:r>
              <a:rPr lang="hr-HR" b="1" dirty="0" smtClean="0">
                <a:solidFill>
                  <a:srgbClr val="002060"/>
                </a:solidFill>
              </a:rPr>
              <a:t>, </a:t>
            </a:r>
            <a:r>
              <a:rPr lang="hr-HR" b="1" i="1" dirty="0" smtClean="0">
                <a:solidFill>
                  <a:srgbClr val="002060"/>
                </a:solidFill>
              </a:rPr>
              <a:t>Gramatika i stilistika hrvatskoga ili srpskoga jezika</a:t>
            </a:r>
            <a:r>
              <a:rPr lang="hr-HR" b="1" dirty="0" smtClean="0">
                <a:solidFill>
                  <a:srgbClr val="002060"/>
                </a:solidFill>
              </a:rPr>
              <a:t>, 1899.</a:t>
            </a:r>
          </a:p>
          <a:p>
            <a:r>
              <a:rPr lang="hr-HR" b="1" dirty="0" smtClean="0">
                <a:solidFill>
                  <a:srgbClr val="002060"/>
                </a:solidFill>
              </a:rPr>
              <a:t>Franjo Iveković-Ivan Broz, </a:t>
            </a:r>
            <a:r>
              <a:rPr lang="hr-HR" b="1" i="1" dirty="0" smtClean="0">
                <a:solidFill>
                  <a:srgbClr val="002060"/>
                </a:solidFill>
              </a:rPr>
              <a:t>Rječnik hrvatskoga jezika, </a:t>
            </a:r>
            <a:r>
              <a:rPr lang="hr-HR" b="1" dirty="0" smtClean="0">
                <a:solidFill>
                  <a:srgbClr val="002060"/>
                </a:solidFill>
              </a:rPr>
              <a:t>1901.</a:t>
            </a:r>
          </a:p>
          <a:p>
            <a:endParaRPr lang="hr-HR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914400" y="620688"/>
            <a:ext cx="7772400" cy="5399112"/>
          </a:xfrm>
        </p:spPr>
        <p:txBody>
          <a:bodyPr/>
          <a:lstStyle/>
          <a:p>
            <a:pPr>
              <a:buNone/>
            </a:pPr>
            <a:r>
              <a:rPr lang="hr-HR" dirty="0" smtClean="0">
                <a:solidFill>
                  <a:srgbClr val="002060"/>
                </a:solidFill>
              </a:rPr>
              <a:t>Uz književnost pisanu na književnom hrvatskom jeziku, paralelno pišu i pisci narječjima svoga kraja:</a:t>
            </a:r>
          </a:p>
          <a:p>
            <a:pPr>
              <a:buNone/>
            </a:pPr>
            <a:r>
              <a:rPr lang="hr-HR" dirty="0" smtClean="0">
                <a:solidFill>
                  <a:srgbClr val="002060"/>
                </a:solidFill>
              </a:rPr>
              <a:t>Vladimir Nazor na čakavskom, Antun </a:t>
            </a:r>
          </a:p>
          <a:p>
            <a:pPr>
              <a:buNone/>
            </a:pPr>
            <a:r>
              <a:rPr lang="hr-HR" dirty="0" smtClean="0">
                <a:solidFill>
                  <a:srgbClr val="002060"/>
                </a:solidFill>
              </a:rPr>
              <a:t>Gustav Matoš na kajkavskom </a:t>
            </a:r>
          </a:p>
          <a:p>
            <a:pPr>
              <a:buNone/>
            </a:pPr>
            <a:r>
              <a:rPr lang="hr-HR" dirty="0" smtClean="0">
                <a:solidFill>
                  <a:srgbClr val="002060"/>
                </a:solidFill>
              </a:rPr>
              <a:t>narječju.</a:t>
            </a:r>
          </a:p>
          <a:p>
            <a:pPr>
              <a:buNone/>
            </a:pPr>
            <a:endParaRPr lang="hr-HR" dirty="0" smtClean="0"/>
          </a:p>
          <a:p>
            <a:endParaRPr lang="hr-HR" dirty="0"/>
          </a:p>
        </p:txBody>
      </p:sp>
      <p:pic>
        <p:nvPicPr>
          <p:cNvPr id="4" name="Slika 3" descr="term_126148989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501008"/>
            <a:ext cx="4714875" cy="229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matoš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348880"/>
            <a:ext cx="2641454" cy="3742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>
                <a:solidFill>
                  <a:srgbClr val="C00000"/>
                </a:solidFill>
              </a:rPr>
              <a:t>Hrvatski jezik između dva rata</a:t>
            </a:r>
            <a:br>
              <a:rPr lang="hr-HR" dirty="0" smtClean="0">
                <a:solidFill>
                  <a:srgbClr val="C00000"/>
                </a:solidFill>
              </a:rPr>
            </a:br>
            <a:r>
              <a:rPr lang="hr-HR" dirty="0" smtClean="0">
                <a:solidFill>
                  <a:srgbClr val="C00000"/>
                </a:solidFill>
              </a:rPr>
              <a:t>(1918.-1941.)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2060"/>
                </a:solidFill>
              </a:rPr>
              <a:t>Hrvatska je tada bila dio Kraljevine Srba, Hrvata i Slovenaca</a:t>
            </a:r>
          </a:p>
          <a:p>
            <a:r>
              <a:rPr lang="hr-HR" b="1" dirty="0" smtClean="0">
                <a:solidFill>
                  <a:srgbClr val="002060"/>
                </a:solidFill>
              </a:rPr>
              <a:t>sve se više gube hrvatske narječne i književnojezične posebnosti </a:t>
            </a:r>
          </a:p>
          <a:p>
            <a:r>
              <a:rPr lang="hr-HR" b="1" dirty="0" smtClean="0">
                <a:solidFill>
                  <a:srgbClr val="002060"/>
                </a:solidFill>
              </a:rPr>
              <a:t>nekim jezikoslovcima to ide u prilog budući da žele poistovjetiti hrvatski i srpski jezik</a:t>
            </a:r>
          </a:p>
          <a:p>
            <a:r>
              <a:rPr lang="hr-HR" b="1" dirty="0" smtClean="0">
                <a:solidFill>
                  <a:srgbClr val="002060"/>
                </a:solidFill>
              </a:rPr>
              <a:t>hrvatskom se jeziku nameću riječi srpskoga podrijetla i tuđice</a:t>
            </a:r>
            <a:endParaRPr lang="hr-HR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>
                <a:solidFill>
                  <a:srgbClr val="C00000"/>
                </a:solidFill>
              </a:rPr>
              <a:t>Hrvatski jezik u Nezavisnoj Državi Hrvatskoj (1941.)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b="1" dirty="0" smtClean="0">
              <a:solidFill>
                <a:srgbClr val="002060"/>
              </a:solidFill>
            </a:endParaRPr>
          </a:p>
          <a:p>
            <a:endParaRPr lang="hr-HR" b="1" dirty="0" smtClean="0">
              <a:solidFill>
                <a:srgbClr val="002060"/>
              </a:solidFill>
            </a:endParaRPr>
          </a:p>
          <a:p>
            <a:r>
              <a:rPr lang="hr-HR" b="1" dirty="0" smtClean="0">
                <a:solidFill>
                  <a:srgbClr val="002060"/>
                </a:solidFill>
              </a:rPr>
              <a:t>pitanjima jezika i pravopisa bavi se Hrvatski državni ured za jezik</a:t>
            </a:r>
          </a:p>
          <a:p>
            <a:r>
              <a:rPr lang="hr-HR" b="1" dirty="0" smtClean="0">
                <a:solidFill>
                  <a:srgbClr val="002060"/>
                </a:solidFill>
              </a:rPr>
              <a:t>Ured se brine za jezičnu </a:t>
            </a:r>
            <a:r>
              <a:rPr lang="hr-HR" b="1" i="1" dirty="0" smtClean="0">
                <a:solidFill>
                  <a:srgbClr val="002060"/>
                </a:solidFill>
              </a:rPr>
              <a:t>čistoću</a:t>
            </a:r>
          </a:p>
          <a:p>
            <a:r>
              <a:rPr lang="hr-HR" b="1" dirty="0" smtClean="0">
                <a:solidFill>
                  <a:srgbClr val="002060"/>
                </a:solidFill>
              </a:rPr>
              <a:t>potisnute hrvatske riječi vraćaju se u uporabu i tvore se nove</a:t>
            </a:r>
            <a:endParaRPr lang="hr-HR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914400" y="620688"/>
            <a:ext cx="3749040" cy="5399112"/>
          </a:xfrm>
        </p:spPr>
        <p:txBody>
          <a:bodyPr>
            <a:noAutofit/>
          </a:bodyPr>
          <a:lstStyle/>
          <a:p>
            <a:r>
              <a:rPr lang="hr-HR" sz="2400" dirty="0" smtClean="0"/>
              <a:t>Krajem 9. st. učenici </a:t>
            </a:r>
            <a:r>
              <a:rPr lang="hr-HR" sz="2400" dirty="0" err="1" smtClean="0"/>
              <a:t>Ćirila</a:t>
            </a:r>
            <a:r>
              <a:rPr lang="hr-HR" sz="2400" dirty="0" smtClean="0"/>
              <a:t> i Metoda vrše zadaću </a:t>
            </a:r>
            <a:r>
              <a:rPr lang="hr-HR" sz="2400" dirty="0" smtClean="0">
                <a:solidFill>
                  <a:srgbClr val="C00000"/>
                </a:solidFill>
              </a:rPr>
              <a:t>pokrštavanja na crkvenoslavenskom (staroslavenskom jeziku).</a:t>
            </a:r>
          </a:p>
          <a:p>
            <a:r>
              <a:rPr lang="hr-HR" sz="2400" dirty="0" smtClean="0"/>
              <a:t>Na taj jezik prevode se crkvene knjige, a za nj je izrađeno i posebno pismo – </a:t>
            </a:r>
            <a:r>
              <a:rPr lang="hr-HR" sz="2400" dirty="0" smtClean="0">
                <a:solidFill>
                  <a:srgbClr val="C00000"/>
                </a:solidFill>
              </a:rPr>
              <a:t>glagoljica.</a:t>
            </a:r>
          </a:p>
          <a:p>
            <a:r>
              <a:rPr lang="hr-HR" sz="2400" dirty="0" smtClean="0"/>
              <a:t>U taj književni jezik ubrzo prodiru </a:t>
            </a:r>
            <a:r>
              <a:rPr lang="hr-HR" sz="2400" dirty="0" smtClean="0">
                <a:solidFill>
                  <a:srgbClr val="C00000"/>
                </a:solidFill>
              </a:rPr>
              <a:t>elementi narodnoga jezika.</a:t>
            </a:r>
            <a:endParaRPr lang="hr-HR" sz="2400" dirty="0">
              <a:solidFill>
                <a:srgbClr val="C00000"/>
              </a:solidFill>
            </a:endParaRPr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2"/>
          </p:nvPr>
        </p:nvSpPr>
        <p:spPr>
          <a:xfrm>
            <a:off x="4932040" y="836712"/>
            <a:ext cx="3749040" cy="4355976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6" name="Slika 5" descr="Cyril_Methodius25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136" y="836712"/>
            <a:ext cx="3382865" cy="4296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>
                <a:solidFill>
                  <a:srgbClr val="C00000"/>
                </a:solidFill>
              </a:rPr>
              <a:t>Hrvatski jezik nakon Drugoga svjetskoga rata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hr-HR" b="1" dirty="0" smtClean="0">
                <a:solidFill>
                  <a:srgbClr val="002060"/>
                </a:solidFill>
              </a:rPr>
              <a:t>uspostavljena je federativna Jugoslavija</a:t>
            </a:r>
          </a:p>
          <a:p>
            <a:r>
              <a:rPr lang="hr-HR" b="1" dirty="0" smtClean="0">
                <a:solidFill>
                  <a:srgbClr val="002060"/>
                </a:solidFill>
              </a:rPr>
              <a:t>jačaju težnje posrbljivanja hrvatskoga naroda</a:t>
            </a:r>
          </a:p>
          <a:p>
            <a:r>
              <a:rPr lang="hr-HR" b="1" dirty="0" smtClean="0">
                <a:solidFill>
                  <a:srgbClr val="002060"/>
                </a:solidFill>
              </a:rPr>
              <a:t>vrhunac tih težnji jest </a:t>
            </a:r>
            <a:r>
              <a:rPr lang="hr-HR" b="1" dirty="0" smtClean="0">
                <a:solidFill>
                  <a:srgbClr val="C00000"/>
                </a:solidFill>
              </a:rPr>
              <a:t>Novosadski dogovor </a:t>
            </a:r>
            <a:r>
              <a:rPr lang="hr-HR" b="1" dirty="0" smtClean="0">
                <a:solidFill>
                  <a:srgbClr val="002060"/>
                </a:solidFill>
              </a:rPr>
              <a:t>(1954.)</a:t>
            </a:r>
          </a:p>
          <a:p>
            <a:r>
              <a:rPr lang="hr-HR" b="1" dirty="0" smtClean="0">
                <a:solidFill>
                  <a:srgbClr val="002060"/>
                </a:solidFill>
              </a:rPr>
              <a:t>uslijed političkog pritiska proglašen je </a:t>
            </a:r>
            <a:r>
              <a:rPr lang="hr-HR" b="1" dirty="0" smtClean="0">
                <a:solidFill>
                  <a:srgbClr val="C00000"/>
                </a:solidFill>
              </a:rPr>
              <a:t>zajednički književni jezik s dva izgovora, ijekavskim i ekavskim</a:t>
            </a:r>
          </a:p>
          <a:p>
            <a:r>
              <a:rPr lang="hr-HR" b="1" dirty="0" smtClean="0">
                <a:solidFill>
                  <a:srgbClr val="002060"/>
                </a:solidFill>
              </a:rPr>
              <a:t>Na temelju Novosadskog dogovora objavljen je i zajednički pravopis: </a:t>
            </a:r>
            <a:r>
              <a:rPr lang="hr-HR" b="1" i="1" dirty="0" err="1" smtClean="0">
                <a:solidFill>
                  <a:srgbClr val="002060"/>
                </a:solidFill>
              </a:rPr>
              <a:t>Pravopis</a:t>
            </a:r>
            <a:r>
              <a:rPr lang="hr-HR" b="1" i="1" dirty="0" smtClean="0">
                <a:solidFill>
                  <a:srgbClr val="002060"/>
                </a:solidFill>
              </a:rPr>
              <a:t> hrvatskosrpskog književnog jezika s pravopisnim rječnikom, </a:t>
            </a:r>
            <a:r>
              <a:rPr lang="hr-HR" b="1" dirty="0" err="1" smtClean="0">
                <a:solidFill>
                  <a:srgbClr val="002060"/>
                </a:solidFill>
              </a:rPr>
              <a:t>tzv</a:t>
            </a:r>
            <a:r>
              <a:rPr lang="hr-HR" b="1" dirty="0" smtClean="0">
                <a:solidFill>
                  <a:srgbClr val="002060"/>
                </a:solidFill>
              </a:rPr>
              <a:t>. </a:t>
            </a:r>
            <a:r>
              <a:rPr lang="hr-HR" b="1" dirty="0" smtClean="0">
                <a:solidFill>
                  <a:srgbClr val="C00000"/>
                </a:solidFill>
              </a:rPr>
              <a:t>Novosadski pravopis</a:t>
            </a:r>
            <a:endParaRPr lang="hr-HR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rgbClr val="C00000"/>
                </a:solidFill>
              </a:rPr>
              <a:t>Hrvatski jezik u Jugoslaviji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b="1" dirty="0" smtClean="0">
                <a:solidFill>
                  <a:srgbClr val="002060"/>
                </a:solidFill>
              </a:rPr>
              <a:t>zanemaruju se razlike između hrvatskoga i srpskoga jezika</a:t>
            </a:r>
          </a:p>
          <a:p>
            <a:r>
              <a:rPr lang="hr-HR" b="1" dirty="0" smtClean="0">
                <a:solidFill>
                  <a:srgbClr val="002060"/>
                </a:solidFill>
              </a:rPr>
              <a:t>hrvatske znanstvene, kulturne i sveučilišne ustanove objavljuju </a:t>
            </a:r>
            <a:r>
              <a:rPr lang="hr-HR" b="1" i="1" dirty="0" smtClean="0">
                <a:solidFill>
                  <a:srgbClr val="C00000"/>
                </a:solidFill>
              </a:rPr>
              <a:t>Deklaraciju o nazivu i položaju hrvatskoga književnoga jezika </a:t>
            </a:r>
            <a:r>
              <a:rPr lang="hr-HR" b="1" dirty="0" smtClean="0"/>
              <a:t>u časopisu </a:t>
            </a:r>
            <a:r>
              <a:rPr lang="hr-HR" b="1" i="1" dirty="0" smtClean="0"/>
              <a:t>Telegram </a:t>
            </a:r>
            <a:r>
              <a:rPr lang="hr-HR" b="1" dirty="0" smtClean="0"/>
              <a:t>1967. g</a:t>
            </a:r>
          </a:p>
          <a:p>
            <a:r>
              <a:rPr lang="hr-HR" b="1" dirty="0" smtClean="0">
                <a:solidFill>
                  <a:srgbClr val="002060"/>
                </a:solidFill>
              </a:rPr>
              <a:t>hrvatski jezikoslovci zahtijevaju:</a:t>
            </a:r>
          </a:p>
          <a:p>
            <a:pPr>
              <a:buFontTx/>
              <a:buChar char="-"/>
            </a:pPr>
            <a:r>
              <a:rPr lang="hr-HR" b="1" dirty="0" smtClean="0">
                <a:solidFill>
                  <a:srgbClr val="C00000"/>
                </a:solidFill>
              </a:rPr>
              <a:t>ravnopravnost četiriju književnih jezika </a:t>
            </a:r>
            <a:r>
              <a:rPr lang="hr-HR" b="1" dirty="0" smtClean="0">
                <a:solidFill>
                  <a:srgbClr val="002060"/>
                </a:solidFill>
              </a:rPr>
              <a:t>u Ustav SFR Jugoslavije,  </a:t>
            </a:r>
          </a:p>
          <a:p>
            <a:pPr>
              <a:buFontTx/>
              <a:buChar char="-"/>
            </a:pPr>
            <a:r>
              <a:rPr lang="hr-HR" b="1" dirty="0" smtClean="0">
                <a:solidFill>
                  <a:srgbClr val="C00000"/>
                </a:solidFill>
              </a:rPr>
              <a:t>napuštanje Novosadskog dogovora </a:t>
            </a:r>
            <a:r>
              <a:rPr lang="hr-HR" b="1" dirty="0" smtClean="0">
                <a:solidFill>
                  <a:srgbClr val="002060"/>
                </a:solidFill>
              </a:rPr>
              <a:t>o jedinstvenom hrvatskom i srpskom jeziku</a:t>
            </a:r>
          </a:p>
          <a:p>
            <a:pPr>
              <a:buFontTx/>
              <a:buChar char="-"/>
            </a:pPr>
            <a:r>
              <a:rPr lang="hr-HR" b="1" dirty="0" smtClean="0">
                <a:solidFill>
                  <a:srgbClr val="002060"/>
                </a:solidFill>
              </a:rPr>
              <a:t>uporabu </a:t>
            </a:r>
            <a:r>
              <a:rPr lang="hr-HR" b="1" dirty="0" smtClean="0">
                <a:solidFill>
                  <a:srgbClr val="C00000"/>
                </a:solidFill>
              </a:rPr>
              <a:t>naziva hrvatski jezik</a:t>
            </a:r>
            <a:endParaRPr lang="hr-H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914400" y="764704"/>
            <a:ext cx="7772400" cy="5255096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>
                <a:solidFill>
                  <a:srgbClr val="002060"/>
                </a:solidFill>
              </a:rPr>
              <a:t>iako doživljavaju osudu javnosti, hrvatski jezikoslovci nastavljaju s radom</a:t>
            </a:r>
          </a:p>
          <a:p>
            <a:r>
              <a:rPr lang="hr-HR" dirty="0" smtClean="0">
                <a:solidFill>
                  <a:srgbClr val="002060"/>
                </a:solidFill>
              </a:rPr>
              <a:t>rezultat njihovog rada jest </a:t>
            </a:r>
            <a:r>
              <a:rPr lang="hr-HR" b="1" i="1" dirty="0" smtClean="0">
                <a:solidFill>
                  <a:srgbClr val="002060"/>
                </a:solidFill>
              </a:rPr>
              <a:t>Hrvatski pravopis </a:t>
            </a:r>
            <a:r>
              <a:rPr lang="hr-HR" b="1" dirty="0" smtClean="0">
                <a:solidFill>
                  <a:srgbClr val="002060"/>
                </a:solidFill>
              </a:rPr>
              <a:t>1971</a:t>
            </a:r>
            <a:r>
              <a:rPr lang="hr-HR" dirty="0" smtClean="0">
                <a:solidFill>
                  <a:srgbClr val="002060"/>
                </a:solidFill>
              </a:rPr>
              <a:t>. g </a:t>
            </a:r>
          </a:p>
          <a:p>
            <a:r>
              <a:rPr lang="hr-HR" dirty="0" smtClean="0">
                <a:solidFill>
                  <a:srgbClr val="002060"/>
                </a:solidFill>
              </a:rPr>
              <a:t>autori su </a:t>
            </a:r>
            <a:r>
              <a:rPr lang="hr-HR" b="1" dirty="0" smtClean="0">
                <a:solidFill>
                  <a:srgbClr val="002060"/>
                </a:solidFill>
              </a:rPr>
              <a:t>Stjepan Babić, Milan </a:t>
            </a:r>
            <a:r>
              <a:rPr lang="hr-HR" b="1" dirty="0" err="1" smtClean="0">
                <a:solidFill>
                  <a:srgbClr val="002060"/>
                </a:solidFill>
              </a:rPr>
              <a:t>Moguš</a:t>
            </a:r>
            <a:r>
              <a:rPr lang="hr-HR" b="1" dirty="0" smtClean="0">
                <a:solidFill>
                  <a:srgbClr val="002060"/>
                </a:solidFill>
              </a:rPr>
              <a:t> i Božidar </a:t>
            </a:r>
            <a:r>
              <a:rPr lang="hr-HR" b="1" dirty="0" err="1" smtClean="0">
                <a:solidFill>
                  <a:srgbClr val="002060"/>
                </a:solidFill>
              </a:rPr>
              <a:t>Finka</a:t>
            </a:r>
            <a:endParaRPr lang="hr-HR" b="1" dirty="0" smtClean="0">
              <a:solidFill>
                <a:srgbClr val="002060"/>
              </a:solidFill>
            </a:endParaRPr>
          </a:p>
          <a:p>
            <a:r>
              <a:rPr lang="hr-HR" dirty="0" smtClean="0">
                <a:solidFill>
                  <a:srgbClr val="002060"/>
                </a:solidFill>
              </a:rPr>
              <a:t>popularno je nazvan </a:t>
            </a:r>
            <a:r>
              <a:rPr lang="hr-HR" b="1" i="1" dirty="0" smtClean="0">
                <a:solidFill>
                  <a:srgbClr val="002060"/>
                </a:solidFill>
              </a:rPr>
              <a:t>Londonac </a:t>
            </a:r>
          </a:p>
          <a:p>
            <a:r>
              <a:rPr lang="hr-HR" dirty="0" smtClean="0">
                <a:solidFill>
                  <a:srgbClr val="002060"/>
                </a:solidFill>
              </a:rPr>
              <a:t>zabranjen je odmah po izlasku iz tiska</a:t>
            </a:r>
          </a:p>
          <a:p>
            <a:r>
              <a:rPr lang="hr-HR" dirty="0" smtClean="0">
                <a:solidFill>
                  <a:srgbClr val="002060"/>
                </a:solidFill>
              </a:rPr>
              <a:t>40 000 primjeraka uništeno, a 1972. je ponovno tiskan u Londonu</a:t>
            </a:r>
          </a:p>
          <a:p>
            <a:r>
              <a:rPr lang="hr-HR" dirty="0" smtClean="0">
                <a:solidFill>
                  <a:srgbClr val="002060"/>
                </a:solidFill>
              </a:rPr>
              <a:t>hrvatski jezikoslovci do današnjega dana pišu priručnike u kojima potvrđuju povijesne, kulturne i </a:t>
            </a:r>
            <a:r>
              <a:rPr lang="hr-HR" dirty="0" err="1" smtClean="0">
                <a:solidFill>
                  <a:srgbClr val="002060"/>
                </a:solidFill>
              </a:rPr>
              <a:t>unutarjezične</a:t>
            </a:r>
            <a:r>
              <a:rPr lang="hr-HR" dirty="0" smtClean="0">
                <a:solidFill>
                  <a:srgbClr val="002060"/>
                </a:solidFill>
              </a:rPr>
              <a:t> osobitosti hrvatskoga književnoga jezika</a:t>
            </a:r>
            <a:endParaRPr lang="hr-H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Raznolikost namjena, tehnička dotjeranost te adekvatan odabir jezika tih tekstova je dokaz da su glagoljaši bili ekonomski jaki i </a:t>
            </a:r>
            <a:r>
              <a:rPr lang="hr-HR" dirty="0" smtClean="0">
                <a:solidFill>
                  <a:srgbClr val="C00000"/>
                </a:solidFill>
              </a:rPr>
              <a:t>višestruko obrazovani pismenih ljudi.</a:t>
            </a:r>
          </a:p>
          <a:p>
            <a:r>
              <a:rPr lang="hr-HR" dirty="0" smtClean="0"/>
              <a:t>Hrvati bilježe tekstove na dvama pismima – </a:t>
            </a:r>
            <a:r>
              <a:rPr lang="hr-HR" dirty="0" smtClean="0">
                <a:solidFill>
                  <a:srgbClr val="C00000"/>
                </a:solidFill>
              </a:rPr>
              <a:t>glagoljici i ćirilici.</a:t>
            </a:r>
          </a:p>
          <a:p>
            <a:r>
              <a:rPr lang="hr-HR" dirty="0" smtClean="0"/>
              <a:t>To su uglavnom bili tekstovi koji su u sebi imali </a:t>
            </a:r>
            <a:r>
              <a:rPr lang="hr-HR" dirty="0" smtClean="0">
                <a:solidFill>
                  <a:srgbClr val="C00000"/>
                </a:solidFill>
              </a:rPr>
              <a:t>čakavske i štokavske elemente</a:t>
            </a:r>
            <a:r>
              <a:rPr lang="hr-HR" dirty="0" smtClean="0"/>
              <a:t>.</a:t>
            </a:r>
          </a:p>
          <a:p>
            <a:endParaRPr lang="hr-HR" dirty="0"/>
          </a:p>
        </p:txBody>
      </p:sp>
      <p:pic>
        <p:nvPicPr>
          <p:cNvPr id="4" name="Slika 3" descr="glagoljica_12989819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0"/>
            <a:ext cx="4359424" cy="2904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>
                <a:solidFill>
                  <a:srgbClr val="C00000"/>
                </a:solidFill>
              </a:rPr>
              <a:t/>
            </a:r>
            <a:br>
              <a:rPr lang="hr-HR" dirty="0" smtClean="0">
                <a:solidFill>
                  <a:srgbClr val="C00000"/>
                </a:solidFill>
              </a:rPr>
            </a:br>
            <a:r>
              <a:rPr lang="hr-HR" dirty="0" smtClean="0">
                <a:solidFill>
                  <a:srgbClr val="C00000"/>
                </a:solidFill>
              </a:rPr>
              <a:t/>
            </a:r>
            <a:br>
              <a:rPr lang="hr-HR" dirty="0" smtClean="0">
                <a:solidFill>
                  <a:srgbClr val="C00000"/>
                </a:solidFill>
              </a:rPr>
            </a:br>
            <a:r>
              <a:rPr lang="hr-HR" dirty="0" smtClean="0">
                <a:solidFill>
                  <a:srgbClr val="C00000"/>
                </a:solidFill>
              </a:rPr>
              <a:t>Baščanska ploča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1100. g., </a:t>
            </a:r>
            <a:r>
              <a:rPr lang="hr-HR" dirty="0" err="1" smtClean="0"/>
              <a:t>Jurandvor</a:t>
            </a:r>
            <a:endParaRPr lang="hr-HR" dirty="0" smtClean="0"/>
          </a:p>
          <a:p>
            <a:r>
              <a:rPr lang="hr-HR" dirty="0" smtClean="0"/>
              <a:t>darovnica kralja Zvonimira</a:t>
            </a:r>
          </a:p>
          <a:p>
            <a:r>
              <a:rPr lang="hr-HR" dirty="0" smtClean="0"/>
              <a:t>pisac – opat </a:t>
            </a:r>
            <a:r>
              <a:rPr lang="hr-HR" dirty="0" err="1" smtClean="0"/>
              <a:t>Držiha</a:t>
            </a:r>
            <a:r>
              <a:rPr lang="hr-HR" dirty="0" smtClean="0"/>
              <a:t> i </a:t>
            </a:r>
            <a:r>
              <a:rPr lang="hr-HR" dirty="0" err="1" smtClean="0"/>
              <a:t>Dobrevit</a:t>
            </a:r>
            <a:endParaRPr lang="hr-HR" dirty="0" smtClean="0"/>
          </a:p>
          <a:p>
            <a:r>
              <a:rPr lang="hr-HR" dirty="0" smtClean="0"/>
              <a:t>pisana glagoljicom – prijelazom oble na uglatu</a:t>
            </a:r>
          </a:p>
          <a:p>
            <a:r>
              <a:rPr lang="hr-HR" dirty="0" smtClean="0"/>
              <a:t>pisana hrvatskim jezikom (čakavština) i crkvenoslavenskim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hr-HR" b="1" i="1" dirty="0" smtClean="0">
                <a:latin typeface="Adobe Caslon Pro" pitchFamily="18" charset="0"/>
              </a:rPr>
              <a:t>    </a:t>
            </a:r>
          </a:p>
          <a:p>
            <a:pPr>
              <a:buNone/>
            </a:pPr>
            <a:r>
              <a:rPr lang="hr-HR" b="1" i="1" dirty="0" smtClean="0">
                <a:solidFill>
                  <a:srgbClr val="002060"/>
                </a:solidFill>
                <a:latin typeface="Adobe Caslon Pro" pitchFamily="18" charset="0"/>
              </a:rPr>
              <a:t>   </a:t>
            </a:r>
            <a:r>
              <a:rPr lang="hr-HR" b="1" i="1" dirty="0" err="1" smtClean="0">
                <a:solidFill>
                  <a:srgbClr val="002060"/>
                </a:solidFill>
                <a:latin typeface="Adobe Caslon Pro" pitchFamily="18" charset="0"/>
              </a:rPr>
              <a:t>Az</a:t>
            </a:r>
            <a:r>
              <a:rPr lang="hr-HR" b="1" i="1" dirty="0" smtClean="0">
                <a:solidFill>
                  <a:srgbClr val="002060"/>
                </a:solidFill>
                <a:latin typeface="Adobe Caslon Pro" pitchFamily="18" charset="0"/>
              </a:rPr>
              <a:t>, v ime Otca i Sina i </a:t>
            </a:r>
            <a:r>
              <a:rPr lang="hr-HR" b="1" i="1" dirty="0" err="1" smtClean="0">
                <a:solidFill>
                  <a:srgbClr val="002060"/>
                </a:solidFill>
                <a:latin typeface="Adobe Caslon Pro" pitchFamily="18" charset="0"/>
              </a:rPr>
              <a:t>Svetago</a:t>
            </a:r>
            <a:r>
              <a:rPr lang="hr-HR" b="1" i="1" dirty="0" smtClean="0">
                <a:solidFill>
                  <a:srgbClr val="002060"/>
                </a:solidFill>
                <a:latin typeface="Adobe Caslon Pro" pitchFamily="18" charset="0"/>
              </a:rPr>
              <a:t> Duha. </a:t>
            </a:r>
            <a:r>
              <a:rPr lang="hr-HR" b="1" i="1" dirty="0" err="1" smtClean="0">
                <a:solidFill>
                  <a:srgbClr val="002060"/>
                </a:solidFill>
                <a:latin typeface="Adobe Caslon Pro" pitchFamily="18" charset="0"/>
              </a:rPr>
              <a:t>Az</a:t>
            </a:r>
            <a:r>
              <a:rPr lang="hr-HR" b="1" i="1" dirty="0" smtClean="0">
                <a:solidFill>
                  <a:srgbClr val="002060"/>
                </a:solidFill>
                <a:latin typeface="Adobe Caslon Pro" pitchFamily="18" charset="0"/>
              </a:rPr>
              <a:t> opat </a:t>
            </a:r>
            <a:r>
              <a:rPr lang="hr-HR" b="1" i="1" dirty="0" err="1" smtClean="0">
                <a:solidFill>
                  <a:srgbClr val="002060"/>
                </a:solidFill>
                <a:latin typeface="Adobe Caslon Pro" pitchFamily="18" charset="0"/>
              </a:rPr>
              <a:t>Držiha</a:t>
            </a:r>
            <a:r>
              <a:rPr lang="hr-HR" b="1" i="1" dirty="0" smtClean="0">
                <a:solidFill>
                  <a:srgbClr val="002060"/>
                </a:solidFill>
                <a:latin typeface="Adobe Caslon Pro" pitchFamily="18" charset="0"/>
              </a:rPr>
              <a:t> pisah se o ledine, juže da </a:t>
            </a:r>
            <a:r>
              <a:rPr lang="hr-HR" b="1" i="1" dirty="0" err="1" smtClean="0">
                <a:solidFill>
                  <a:srgbClr val="002060"/>
                </a:solidFill>
                <a:latin typeface="Adobe Caslon Pro" pitchFamily="18" charset="0"/>
              </a:rPr>
              <a:t>Zvanimir</a:t>
            </a:r>
            <a:r>
              <a:rPr lang="hr-HR" b="1" i="1" dirty="0" smtClean="0">
                <a:solidFill>
                  <a:srgbClr val="002060"/>
                </a:solidFill>
                <a:latin typeface="Adobe Caslon Pro" pitchFamily="18" charset="0"/>
              </a:rPr>
              <a:t> kralj </a:t>
            </a:r>
            <a:r>
              <a:rPr lang="hr-HR" b="1" i="1" dirty="0" err="1" smtClean="0">
                <a:solidFill>
                  <a:srgbClr val="002060"/>
                </a:solidFill>
                <a:latin typeface="Adobe Caslon Pro" pitchFamily="18" charset="0"/>
              </a:rPr>
              <a:t>hrvatskij</a:t>
            </a:r>
            <a:r>
              <a:rPr lang="hr-HR" b="1" i="1" dirty="0" smtClean="0">
                <a:solidFill>
                  <a:srgbClr val="002060"/>
                </a:solidFill>
                <a:latin typeface="Adobe Caslon Pro" pitchFamily="18" charset="0"/>
              </a:rPr>
              <a:t> v dni svoje v </a:t>
            </a:r>
            <a:r>
              <a:rPr lang="hr-HR" b="1" i="1" dirty="0" err="1" smtClean="0">
                <a:solidFill>
                  <a:srgbClr val="002060"/>
                </a:solidFill>
                <a:latin typeface="Adobe Caslon Pro" pitchFamily="18" charset="0"/>
              </a:rPr>
              <a:t>Svetuju</a:t>
            </a:r>
            <a:r>
              <a:rPr lang="hr-HR" b="1" i="1" dirty="0" smtClean="0">
                <a:solidFill>
                  <a:srgbClr val="002060"/>
                </a:solidFill>
                <a:latin typeface="Adobe Caslon Pro" pitchFamily="18" charset="0"/>
              </a:rPr>
              <a:t> Luciju – i </a:t>
            </a:r>
            <a:r>
              <a:rPr lang="hr-HR" b="1" i="1" dirty="0" err="1" smtClean="0">
                <a:solidFill>
                  <a:srgbClr val="002060"/>
                </a:solidFill>
                <a:latin typeface="Adobe Caslon Pro" pitchFamily="18" charset="0"/>
              </a:rPr>
              <a:t>svedomi</a:t>
            </a:r>
            <a:r>
              <a:rPr lang="hr-HR" b="1" i="1" dirty="0" smtClean="0">
                <a:solidFill>
                  <a:srgbClr val="002060"/>
                </a:solidFill>
                <a:latin typeface="Adobe Caslon Pro" pitchFamily="18" charset="0"/>
              </a:rPr>
              <a:t>: župan Desimira Krbave, </a:t>
            </a:r>
            <a:r>
              <a:rPr lang="hr-HR" b="1" i="1" dirty="0" err="1" smtClean="0">
                <a:solidFill>
                  <a:srgbClr val="002060"/>
                </a:solidFill>
                <a:latin typeface="Adobe Caslon Pro" pitchFamily="18" charset="0"/>
              </a:rPr>
              <a:t>Mratin</a:t>
            </a:r>
            <a:r>
              <a:rPr lang="hr-HR" b="1" i="1" dirty="0" smtClean="0">
                <a:solidFill>
                  <a:srgbClr val="002060"/>
                </a:solidFill>
                <a:latin typeface="Adobe Caslon Pro" pitchFamily="18" charset="0"/>
              </a:rPr>
              <a:t> v Lice, </a:t>
            </a:r>
            <a:r>
              <a:rPr lang="hr-HR" b="1" i="1" dirty="0" err="1" smtClean="0">
                <a:solidFill>
                  <a:srgbClr val="002060"/>
                </a:solidFill>
                <a:latin typeface="Adobe Caslon Pro" pitchFamily="18" charset="0"/>
              </a:rPr>
              <a:t>Pribineža</a:t>
            </a:r>
            <a:r>
              <a:rPr lang="hr-HR" b="1" i="1" dirty="0" smtClean="0">
                <a:solidFill>
                  <a:srgbClr val="002060"/>
                </a:solidFill>
                <a:latin typeface="Adobe Caslon Pro" pitchFamily="18" charset="0"/>
              </a:rPr>
              <a:t> </a:t>
            </a:r>
            <a:r>
              <a:rPr lang="hr-HR" b="1" i="1" dirty="0" err="1" smtClean="0">
                <a:solidFill>
                  <a:srgbClr val="002060"/>
                </a:solidFill>
                <a:latin typeface="Adobe Caslon Pro" pitchFamily="18" charset="0"/>
              </a:rPr>
              <a:t>posal</a:t>
            </a:r>
            <a:r>
              <a:rPr lang="hr-HR" b="1" i="1" dirty="0" smtClean="0">
                <a:solidFill>
                  <a:srgbClr val="002060"/>
                </a:solidFill>
                <a:latin typeface="Adobe Caslon Pro" pitchFamily="18" charset="0"/>
              </a:rPr>
              <a:t> Vinodole, Jakov v </a:t>
            </a:r>
            <a:r>
              <a:rPr lang="hr-HR" b="1" i="1" dirty="0" err="1" smtClean="0">
                <a:solidFill>
                  <a:srgbClr val="002060"/>
                </a:solidFill>
                <a:latin typeface="Adobe Caslon Pro" pitchFamily="18" charset="0"/>
              </a:rPr>
              <a:t>otoce</a:t>
            </a:r>
            <a:r>
              <a:rPr lang="hr-HR" b="1" i="1" dirty="0" smtClean="0">
                <a:solidFill>
                  <a:srgbClr val="002060"/>
                </a:solidFill>
                <a:latin typeface="Adobe Caslon Pro" pitchFamily="18" charset="0"/>
              </a:rPr>
              <a:t>…</a:t>
            </a:r>
            <a:endParaRPr lang="hr-HR" b="1" dirty="0">
              <a:solidFill>
                <a:srgbClr val="002060"/>
              </a:solidFill>
              <a:latin typeface="Adobe Caslon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rgbClr val="C00000"/>
                </a:solidFill>
              </a:rPr>
              <a:t>Vinodolski zakon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1288.g.</a:t>
            </a:r>
          </a:p>
          <a:p>
            <a:r>
              <a:rPr lang="hr-HR" dirty="0" smtClean="0"/>
              <a:t>pravni dokument</a:t>
            </a:r>
          </a:p>
          <a:p>
            <a:r>
              <a:rPr lang="hr-HR" dirty="0" smtClean="0"/>
              <a:t>pisan glagoljicom</a:t>
            </a:r>
            <a:endParaRPr lang="hr-HR" dirty="0"/>
          </a:p>
        </p:txBody>
      </p:sp>
      <p:pic>
        <p:nvPicPr>
          <p:cNvPr id="5" name="Rezervirano mjesto sadržaja 4" descr="vinodol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376418"/>
            <a:ext cx="2739715" cy="3889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 smtClean="0">
                <a:solidFill>
                  <a:srgbClr val="C00000"/>
                </a:solidFill>
              </a:rPr>
              <a:t>Valunska</a:t>
            </a:r>
            <a:r>
              <a:rPr lang="hr-HR" dirty="0" smtClean="0">
                <a:solidFill>
                  <a:srgbClr val="C00000"/>
                </a:solidFill>
              </a:rPr>
              <a:t> ploča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 smtClean="0"/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nadgrobni spomenik</a:t>
            </a:r>
          </a:p>
          <a:p>
            <a:r>
              <a:rPr lang="hr-HR" dirty="0" smtClean="0"/>
              <a:t>pisan glagoljicom i latinicom</a:t>
            </a:r>
          </a:p>
          <a:p>
            <a:r>
              <a:rPr lang="hr-HR" dirty="0" smtClean="0"/>
              <a:t>starohrvatskim i latinskim</a:t>
            </a:r>
            <a:endParaRPr lang="hr-HR" dirty="0"/>
          </a:p>
        </p:txBody>
      </p:sp>
      <p:pic>
        <p:nvPicPr>
          <p:cNvPr id="5" name="Rezervirano mjesto sadržaja 4" descr="valunska ploč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2636912"/>
            <a:ext cx="3749675" cy="1424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 smtClean="0">
                <a:solidFill>
                  <a:srgbClr val="C00000"/>
                </a:solidFill>
              </a:rPr>
              <a:t>Povljanska</a:t>
            </a:r>
            <a:r>
              <a:rPr lang="hr-HR" dirty="0" smtClean="0">
                <a:solidFill>
                  <a:srgbClr val="C00000"/>
                </a:solidFill>
              </a:rPr>
              <a:t> listina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pravni dokument</a:t>
            </a:r>
          </a:p>
          <a:p>
            <a:r>
              <a:rPr lang="hr-HR" dirty="0" smtClean="0"/>
              <a:t>na </a:t>
            </a:r>
            <a:r>
              <a:rPr lang="hr-HR" dirty="0" err="1" smtClean="0"/>
              <a:t>Povljima</a:t>
            </a:r>
            <a:r>
              <a:rPr lang="hr-HR" dirty="0" smtClean="0"/>
              <a:t> na otoku Braču</a:t>
            </a:r>
          </a:p>
          <a:p>
            <a:r>
              <a:rPr lang="hr-HR" dirty="0" smtClean="0"/>
              <a:t>hrvatska ćirilica (bosančica)</a:t>
            </a:r>
          </a:p>
          <a:p>
            <a:r>
              <a:rPr lang="hr-HR" dirty="0" smtClean="0"/>
              <a:t>1250.g.</a:t>
            </a:r>
            <a:endParaRPr lang="hr-HR" dirty="0"/>
          </a:p>
        </p:txBody>
      </p:sp>
      <p:pic>
        <p:nvPicPr>
          <p:cNvPr id="5" name="Rezervirano mjesto sadržaja 4" descr="povljansk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772816"/>
            <a:ext cx="2886075" cy="3305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rgbClr val="C00000"/>
                </a:solidFill>
              </a:rPr>
              <a:t>Poljički statut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određuje poljičko pravo, pravni dokument</a:t>
            </a:r>
          </a:p>
          <a:p>
            <a:r>
              <a:rPr lang="hr-HR" dirty="0" smtClean="0"/>
              <a:t>Poljička Republika (istočno od Splita)</a:t>
            </a:r>
          </a:p>
          <a:p>
            <a:r>
              <a:rPr lang="hr-HR" dirty="0" smtClean="0"/>
              <a:t>hrvatska ćirilica, hrvatski jezik (uglavnom čakavski, ponešto štokavskih elemenata)</a:t>
            </a:r>
          </a:p>
          <a:p>
            <a:r>
              <a:rPr lang="hr-HR" dirty="0" smtClean="0"/>
              <a:t>14. st.</a:t>
            </a:r>
            <a:endParaRPr lang="hr-HR" dirty="0"/>
          </a:p>
        </p:txBody>
      </p:sp>
      <p:pic>
        <p:nvPicPr>
          <p:cNvPr id="5" name="Rezervirano mjesto sadržaja 4" descr="poljicki_statut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189537" y="1447800"/>
            <a:ext cx="3238500" cy="4572000"/>
          </a:xfr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l">
  <a:themeElements>
    <a:clrScheme name="Kapital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l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284</TotalTime>
  <Words>1453</Words>
  <Application>Microsoft Office PowerPoint</Application>
  <PresentationFormat>On-screen Show (4:3)</PresentationFormat>
  <Paragraphs>264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Adobe Caslon Pro</vt:lpstr>
      <vt:lpstr>Calibri</vt:lpstr>
      <vt:lpstr>Franklin Gothic Book</vt:lpstr>
      <vt:lpstr>Perpetua</vt:lpstr>
      <vt:lpstr>Wingdings 2</vt:lpstr>
      <vt:lpstr>Kapital</vt:lpstr>
      <vt:lpstr>Povijest hrvatskoga književnoga jezika</vt:lpstr>
      <vt:lpstr>Hrvatski jezik od 9./10. – 15. st.</vt:lpstr>
      <vt:lpstr>PowerPoint Presentation</vt:lpstr>
      <vt:lpstr>PowerPoint Presentation</vt:lpstr>
      <vt:lpstr>  Baščanska ploča</vt:lpstr>
      <vt:lpstr>Vinodolski zakon</vt:lpstr>
      <vt:lpstr>Valunska ploča</vt:lpstr>
      <vt:lpstr>Povljanska listina</vt:lpstr>
      <vt:lpstr>Poljički statut</vt:lpstr>
      <vt:lpstr>Šibenska molitva</vt:lpstr>
      <vt:lpstr>Misal po zakonu rimskoga dvora</vt:lpstr>
      <vt:lpstr>Hrvatski jezik 16.-19.st.</vt:lpstr>
      <vt:lpstr>Judita</vt:lpstr>
      <vt:lpstr>Čakavsko narječje – 16. st.</vt:lpstr>
      <vt:lpstr>Štokavsko narječje – 16.-18. st.</vt:lpstr>
      <vt:lpstr>Kajkavsko narječje (16.-18. st.)</vt:lpstr>
      <vt:lpstr>Ozaljski književno-jezični krug – 17. st. (djela na književnom jeziku s tronarječnom osnovicom)</vt:lpstr>
      <vt:lpstr>Hrvatski narodni preporod</vt:lpstr>
      <vt:lpstr>Uvjerenje preporoditelja:</vt:lpstr>
      <vt:lpstr>19. st.</vt:lpstr>
      <vt:lpstr>Zadatci hrvatskog narodnog preporoda:</vt:lpstr>
      <vt:lpstr>Ljudevit Gaj</vt:lpstr>
      <vt:lpstr> Rezultati HNP-a:</vt:lpstr>
      <vt:lpstr>PowerPoint Presentation</vt:lpstr>
      <vt:lpstr>PowerPoint Presentation</vt:lpstr>
      <vt:lpstr>PowerPoint Presentation</vt:lpstr>
      <vt:lpstr>PowerPoint Presentation</vt:lpstr>
      <vt:lpstr>Hrvatski jezik između dva rata (1918.-1941.)</vt:lpstr>
      <vt:lpstr>Hrvatski jezik u Nezavisnoj Državi Hrvatskoj (1941.)</vt:lpstr>
      <vt:lpstr>Hrvatski jezik nakon Drugoga svjetskoga rata</vt:lpstr>
      <vt:lpstr>Hrvatski jezik u Jugoslaviji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Povijest hrvatskoga književnoga jezika</dc:title>
  <dc:creator>Lovro Šverko</dc:creator>
  <cp:lastModifiedBy>Gizmo</cp:lastModifiedBy>
  <cp:revision>57</cp:revision>
  <dcterms:created xsi:type="dcterms:W3CDTF">2013-09-22T18:59:51Z</dcterms:created>
  <dcterms:modified xsi:type="dcterms:W3CDTF">2015-03-08T07:31:29Z</dcterms:modified>
</cp:coreProperties>
</file>