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3" r:id="rId10"/>
    <p:sldId id="267" r:id="rId11"/>
    <p:sldId id="264" r:id="rId12"/>
    <p:sldId id="268" r:id="rId13"/>
    <p:sldId id="269" r:id="rId14"/>
    <p:sldId id="270" r:id="rId15"/>
    <p:sldId id="278" r:id="rId16"/>
    <p:sldId id="271" r:id="rId17"/>
    <p:sldId id="277" r:id="rId18"/>
    <p:sldId id="273" r:id="rId19"/>
    <p:sldId id="274" r:id="rId20"/>
    <p:sldId id="279" r:id="rId21"/>
    <p:sldId id="275" r:id="rId22"/>
    <p:sldId id="280" r:id="rId23"/>
    <p:sldId id="276" r:id="rId24"/>
    <p:sldId id="272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8EE0-03BC-490A-990D-3607EF6C3F42}" type="datetimeFigureOut">
              <a:rPr lang="hr-HR" smtClean="0"/>
              <a:t>22.2.2015.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36F7-6E37-4821-95AC-8B43D26734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39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8EE0-03BC-490A-990D-3607EF6C3F42}" type="datetimeFigureOut">
              <a:rPr lang="hr-HR" smtClean="0"/>
              <a:t>22.2.2015.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36F7-6E37-4821-95AC-8B43D26734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741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8EE0-03BC-490A-990D-3607EF6C3F42}" type="datetimeFigureOut">
              <a:rPr lang="hr-HR" smtClean="0"/>
              <a:t>22.2.2015.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36F7-6E37-4821-95AC-8B43D26734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3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8EE0-03BC-490A-990D-3607EF6C3F42}" type="datetimeFigureOut">
              <a:rPr lang="hr-HR" smtClean="0"/>
              <a:t>22.2.2015.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36F7-6E37-4821-95AC-8B43D26734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35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8EE0-03BC-490A-990D-3607EF6C3F42}" type="datetimeFigureOut">
              <a:rPr lang="hr-HR" smtClean="0"/>
              <a:t>22.2.2015.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36F7-6E37-4821-95AC-8B43D26734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010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8EE0-03BC-490A-990D-3607EF6C3F42}" type="datetimeFigureOut">
              <a:rPr lang="hr-HR" smtClean="0"/>
              <a:t>22.2.2015.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36F7-6E37-4821-95AC-8B43D26734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74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8EE0-03BC-490A-990D-3607EF6C3F42}" type="datetimeFigureOut">
              <a:rPr lang="hr-HR" smtClean="0"/>
              <a:t>22.2.2015.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36F7-6E37-4821-95AC-8B43D26734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35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8EE0-03BC-490A-990D-3607EF6C3F42}" type="datetimeFigureOut">
              <a:rPr lang="hr-HR" smtClean="0"/>
              <a:t>22.2.2015.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36F7-6E37-4821-95AC-8B43D26734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919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8EE0-03BC-490A-990D-3607EF6C3F42}" type="datetimeFigureOut">
              <a:rPr lang="hr-HR" smtClean="0"/>
              <a:t>22.2.2015.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36F7-6E37-4821-95AC-8B43D26734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48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8EE0-03BC-490A-990D-3607EF6C3F42}" type="datetimeFigureOut">
              <a:rPr lang="hr-HR" smtClean="0"/>
              <a:t>22.2.2015.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36F7-6E37-4821-95AC-8B43D26734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99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8EE0-03BC-490A-990D-3607EF6C3F42}" type="datetimeFigureOut">
              <a:rPr lang="hr-HR" smtClean="0"/>
              <a:t>22.2.2015.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36F7-6E37-4821-95AC-8B43D26734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377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8EE0-03BC-490A-990D-3607EF6C3F42}" type="datetimeFigureOut">
              <a:rPr lang="hr-HR" smtClean="0"/>
              <a:t>22.2.2015.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236F7-6E37-4821-95AC-8B43D26734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49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hr-HR" b="1" dirty="0" smtClean="0"/>
              <a:t>        Vjekoslav </a:t>
            </a:r>
            <a:r>
              <a:rPr lang="hr-HR" b="1" dirty="0" smtClean="0"/>
              <a:t>Majer: </a:t>
            </a:r>
            <a:br>
              <a:rPr lang="hr-HR" b="1" dirty="0" smtClean="0"/>
            </a:br>
            <a:r>
              <a:rPr lang="hr-HR" b="1" dirty="0" smtClean="0"/>
              <a:t>Iz </a:t>
            </a:r>
            <a:r>
              <a:rPr lang="hr-HR" b="1" dirty="0"/>
              <a:t>d</a:t>
            </a:r>
            <a:r>
              <a:rPr lang="hr-HR" b="1" dirty="0" smtClean="0"/>
              <a:t>nevnika </a:t>
            </a:r>
            <a:r>
              <a:rPr lang="hr-HR" b="1" dirty="0" smtClean="0"/>
              <a:t>malog Perice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                       24. veljače  2015.</a:t>
            </a:r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4" y="3724346"/>
            <a:ext cx="3638549" cy="2728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8" y="177619"/>
            <a:ext cx="1766794" cy="2415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94" y="4056185"/>
            <a:ext cx="4281617" cy="240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2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Malograđani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l</a:t>
            </a:r>
            <a:r>
              <a:rPr lang="hr-HR" sz="3600" dirty="0" smtClean="0"/>
              <a:t>judi koji su </a:t>
            </a:r>
            <a:r>
              <a:rPr lang="hr-HR" sz="3600" dirty="0" smtClean="0"/>
              <a:t>u prvih </a:t>
            </a:r>
            <a:r>
              <a:rPr lang="hr-HR" sz="3600" dirty="0" smtClean="0"/>
              <a:t>nekoliko pokoljenja svoje obitelji stekli nešto veći status kojeg stalno </a:t>
            </a:r>
            <a:r>
              <a:rPr lang="hr-HR" sz="3600" dirty="0" smtClean="0"/>
              <a:t>ističu</a:t>
            </a:r>
            <a:endParaRPr lang="hr-HR" sz="3600" dirty="0" smtClean="0"/>
          </a:p>
          <a:p>
            <a:r>
              <a:rPr lang="hr-HR" sz="3600" dirty="0"/>
              <a:t>ž</a:t>
            </a:r>
            <a:r>
              <a:rPr lang="hr-HR" sz="3600" dirty="0" smtClean="0"/>
              <a:t>ele se prikazati boljima nego što to jesu</a:t>
            </a:r>
          </a:p>
          <a:p>
            <a:r>
              <a:rPr lang="hr-HR" sz="3600" dirty="0"/>
              <a:t>z</a:t>
            </a:r>
            <a:r>
              <a:rPr lang="hr-HR" sz="3600" dirty="0" smtClean="0"/>
              <a:t>aboravljaju otkuda su potekli</a:t>
            </a:r>
          </a:p>
          <a:p>
            <a:r>
              <a:rPr lang="hr-HR" sz="3600" dirty="0"/>
              <a:t>s</a:t>
            </a:r>
            <a:r>
              <a:rPr lang="hr-HR" sz="3600" dirty="0" smtClean="0"/>
              <a:t>ve rade iz krivih razloga, funkcioniraju po principu </a:t>
            </a:r>
            <a:r>
              <a:rPr lang="hr-HR" sz="3600" i="1" dirty="0" smtClean="0"/>
              <a:t>što će </a:t>
            </a:r>
            <a:r>
              <a:rPr lang="hr-HR" sz="3600" i="1" dirty="0" smtClean="0"/>
              <a:t>selo </a:t>
            </a:r>
            <a:r>
              <a:rPr lang="hr-HR" sz="3600" i="1" dirty="0" smtClean="0"/>
              <a:t>reći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30103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95325"/>
            <a:ext cx="7886700" cy="5481638"/>
          </a:xfrm>
        </p:spPr>
        <p:txBody>
          <a:bodyPr>
            <a:normAutofit/>
          </a:bodyPr>
          <a:lstStyle/>
          <a:p>
            <a:r>
              <a:rPr lang="hr-HR" sz="4000" dirty="0" smtClean="0"/>
              <a:t>žene </a:t>
            </a:r>
            <a:r>
              <a:rPr lang="hr-HR" sz="4000" dirty="0"/>
              <a:t>se jer tako društvo </a:t>
            </a:r>
            <a:r>
              <a:rPr lang="hr-HR" sz="4000" dirty="0" smtClean="0"/>
              <a:t>nalaže</a:t>
            </a:r>
            <a:r>
              <a:rPr lang="hr-HR" sz="4000" dirty="0"/>
              <a:t>, često iz materijalnih pobuda, </a:t>
            </a:r>
            <a:endParaRPr lang="hr-HR" sz="4000" dirty="0" smtClean="0"/>
          </a:p>
          <a:p>
            <a:r>
              <a:rPr lang="hr-HR" sz="4000" dirty="0" smtClean="0"/>
              <a:t>odlaze </a:t>
            </a:r>
            <a:r>
              <a:rPr lang="hr-HR" sz="4000" dirty="0"/>
              <a:t>u kazalište da bi ih se vidjelo, da bi se mogli praviti važni</a:t>
            </a:r>
          </a:p>
          <a:p>
            <a:r>
              <a:rPr lang="hr-HR" sz="4000" dirty="0" smtClean="0"/>
              <a:t>ističu </a:t>
            </a:r>
            <a:r>
              <a:rPr lang="hr-HR" sz="4000" dirty="0"/>
              <a:t>vlastito obrazovanje samo da bi stekli bolji </a:t>
            </a:r>
            <a:r>
              <a:rPr lang="hr-HR" sz="4000" dirty="0" smtClean="0"/>
              <a:t>status</a:t>
            </a:r>
          </a:p>
          <a:p>
            <a:r>
              <a:rPr lang="hr-HR" sz="4000" dirty="0"/>
              <a:t>k</a:t>
            </a:r>
            <a:r>
              <a:rPr lang="hr-HR" sz="4000" dirty="0" smtClean="0"/>
              <a:t>upuju skupu odjeću, ali bez previše stila</a:t>
            </a:r>
            <a:endParaRPr lang="hr-HR" sz="40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40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Šafrenekovi – </a:t>
            </a:r>
            <a:r>
              <a:rPr lang="hr-HR" sz="4000" b="1" dirty="0" smtClean="0"/>
              <a:t/>
            </a:r>
            <a:br>
              <a:rPr lang="hr-HR" sz="4000" b="1" dirty="0" smtClean="0"/>
            </a:br>
            <a:r>
              <a:rPr lang="hr-HR" sz="4000" b="1" dirty="0" smtClean="0"/>
              <a:t>malograđanska </a:t>
            </a:r>
            <a:r>
              <a:rPr lang="hr-HR" sz="4000" b="1" dirty="0" smtClean="0"/>
              <a:t>obitelj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4000" dirty="0" smtClean="0">
                <a:solidFill>
                  <a:srgbClr val="FF0000"/>
                </a:solidFill>
              </a:rPr>
              <a:t>Franjo</a:t>
            </a:r>
          </a:p>
          <a:p>
            <a:pPr marL="0" indent="0">
              <a:buNone/>
            </a:pPr>
            <a:r>
              <a:rPr lang="hr-HR" sz="4000" dirty="0" smtClean="0"/>
              <a:t>- ostat će u braku zbog djeteta</a:t>
            </a:r>
          </a:p>
          <a:p>
            <a:pPr>
              <a:buFontTx/>
              <a:buChar char="-"/>
            </a:pPr>
            <a:r>
              <a:rPr lang="hr-HR" sz="4000" dirty="0"/>
              <a:t>u</a:t>
            </a:r>
            <a:r>
              <a:rPr lang="hr-HR" sz="4000" dirty="0" smtClean="0"/>
              <a:t>dario bi Fulira da se to smije</a:t>
            </a:r>
          </a:p>
          <a:p>
            <a:pPr>
              <a:buFontTx/>
              <a:buChar char="-"/>
            </a:pPr>
            <a:r>
              <a:rPr lang="hr-HR" sz="4000" dirty="0"/>
              <a:t>r</a:t>
            </a:r>
            <a:r>
              <a:rPr lang="hr-HR" sz="4000" dirty="0" smtClean="0"/>
              <a:t>azbio bi staklo, kada bi bilo osigurano</a:t>
            </a:r>
          </a:p>
          <a:p>
            <a:pPr>
              <a:buFontTx/>
              <a:buChar char="-"/>
            </a:pPr>
            <a:r>
              <a:rPr lang="hr-HR" sz="4000" dirty="0"/>
              <a:t>g</a:t>
            </a:r>
            <a:r>
              <a:rPr lang="hr-HR" sz="4000" dirty="0" smtClean="0"/>
              <a:t>lumi hrabrost krotitelja lavova, ali se boji šefa</a:t>
            </a:r>
          </a:p>
          <a:p>
            <a:endParaRPr lang="hr-H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761">
            <a:off x="5438259" y="574332"/>
            <a:ext cx="333375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7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sz="5400" b="1" dirty="0" smtClean="0">
                <a:solidFill>
                  <a:srgbClr val="FF0000"/>
                </a:solidFill>
              </a:rPr>
              <a:t>Ana</a:t>
            </a:r>
            <a:endParaRPr lang="hr-HR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r>
              <a:rPr lang="hr-HR" sz="4000" dirty="0" smtClean="0"/>
              <a:t>- </a:t>
            </a:r>
            <a:r>
              <a:rPr lang="hr-HR" sz="4000" dirty="0" smtClean="0"/>
              <a:t>srami </a:t>
            </a:r>
            <a:r>
              <a:rPr lang="hr-HR" sz="4000" dirty="0"/>
              <a:t>se svog muža, ali nije sasvim iskrena prema njemu</a:t>
            </a:r>
          </a:p>
          <a:p>
            <a:pPr>
              <a:buFontTx/>
              <a:buChar char="-"/>
            </a:pPr>
            <a:r>
              <a:rPr lang="hr-HR" sz="4000" dirty="0"/>
              <a:t>kada je on optuži za preljub, prebacuje krivnju na </a:t>
            </a:r>
            <a:r>
              <a:rPr lang="hr-HR" sz="4000" dirty="0" smtClean="0"/>
              <a:t>Fulira</a:t>
            </a:r>
          </a:p>
          <a:p>
            <a:pPr>
              <a:buFontTx/>
              <a:buChar char="-"/>
            </a:pPr>
            <a:r>
              <a:rPr lang="hr-HR" sz="4000" dirty="0" smtClean="0"/>
              <a:t>laže Fuliru o namještenju svoga svekra (kaže da je bio činovnik, a ne podvornik)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34" y="128608"/>
            <a:ext cx="3346931" cy="208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8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3599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sz="4900" b="1" dirty="0" smtClean="0">
                <a:solidFill>
                  <a:srgbClr val="FF0000"/>
                </a:solidFill>
              </a:rPr>
              <a:t>Franjo</a:t>
            </a:r>
            <a:r>
              <a:rPr lang="hr-HR" dirty="0">
                <a:solidFill>
                  <a:srgbClr val="FF0000"/>
                </a:solidFill>
              </a:rPr>
              <a:t/>
            </a:r>
            <a:br>
              <a:rPr lang="hr-HR" dirty="0">
                <a:solidFill>
                  <a:srgbClr val="FF0000"/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4900"/>
            <a:ext cx="7886700" cy="50720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sz="4000" dirty="0" smtClean="0"/>
              <a:t>činovnik, nezadovoljan brakom i ženom za čiju osjećajnost i promjenjiva raspoloženja nema baš sluha</a:t>
            </a:r>
          </a:p>
          <a:p>
            <a:pPr>
              <a:buFontTx/>
              <a:buChar char="-"/>
            </a:pPr>
            <a:r>
              <a:rPr lang="hr-HR" sz="4000" dirty="0" smtClean="0"/>
              <a:t>sklon alkoholu koji mu pomaže da proživi svoje djetinjaste maštarije</a:t>
            </a:r>
          </a:p>
          <a:p>
            <a:pPr>
              <a:buFontTx/>
              <a:buChar char="-"/>
            </a:pPr>
            <a:r>
              <a:rPr lang="hr-HR" sz="4000" dirty="0"/>
              <a:t>n</a:t>
            </a:r>
            <a:r>
              <a:rPr lang="hr-HR" sz="4000" dirty="0" smtClean="0"/>
              <a:t>aprasit, priprost</a:t>
            </a:r>
          </a:p>
          <a:p>
            <a:pPr>
              <a:buFontTx/>
              <a:buChar char="-"/>
            </a:pPr>
            <a:r>
              <a:rPr lang="hr-HR" sz="4000" dirty="0"/>
              <a:t>n</a:t>
            </a:r>
            <a:r>
              <a:rPr lang="hr-HR" sz="4000" dirty="0" smtClean="0"/>
              <a:t>eshvaćen, ima potrebu za priznanjem i ljubavlju</a:t>
            </a:r>
          </a:p>
          <a:p>
            <a:pPr>
              <a:buFontTx/>
              <a:buChar char="-"/>
            </a:pPr>
            <a:endParaRPr lang="hr-HR" sz="4000" dirty="0" smtClean="0"/>
          </a:p>
          <a:p>
            <a:pPr>
              <a:buFontTx/>
              <a:buChar char="-"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18669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2443548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0" y="365126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45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1249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Ana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2075"/>
            <a:ext cx="7886700" cy="4814888"/>
          </a:xfrm>
        </p:spPr>
        <p:txBody>
          <a:bodyPr>
            <a:normAutofit/>
          </a:bodyPr>
          <a:lstStyle/>
          <a:p>
            <a:r>
              <a:rPr lang="hr-HR" sz="4000" dirty="0"/>
              <a:t>d</a:t>
            </a:r>
            <a:r>
              <a:rPr lang="hr-HR" sz="4000" dirty="0" smtClean="0"/>
              <a:t>omaćica</a:t>
            </a:r>
          </a:p>
          <a:p>
            <a:r>
              <a:rPr lang="hr-HR" sz="4000" dirty="0"/>
              <a:t>m</a:t>
            </a:r>
            <a:r>
              <a:rPr lang="hr-HR" sz="4000" dirty="0" smtClean="0"/>
              <a:t>uči je bračna dosada</a:t>
            </a:r>
          </a:p>
          <a:p>
            <a:r>
              <a:rPr lang="hr-HR" sz="4000" dirty="0"/>
              <a:t>z</a:t>
            </a:r>
            <a:r>
              <a:rPr lang="hr-HR" sz="4000" dirty="0" smtClean="0"/>
              <a:t>aljubljiva, osjetljiva, želi više od života, nesretna, često plače</a:t>
            </a:r>
          </a:p>
          <a:p>
            <a:r>
              <a:rPr lang="hr-HR" sz="4000" dirty="0"/>
              <a:t>u</a:t>
            </a:r>
            <a:r>
              <a:rPr lang="hr-HR" sz="4000" dirty="0" smtClean="0"/>
              <a:t>živa u glazbi i pažnji g. Fulira</a:t>
            </a:r>
          </a:p>
          <a:p>
            <a:r>
              <a:rPr lang="hr-HR" sz="4000" dirty="0"/>
              <a:t>s</a:t>
            </a:r>
            <a:r>
              <a:rPr lang="hr-HR" sz="4000" dirty="0" smtClean="0"/>
              <a:t>meta je Franjina sklonost piću i njegovo priprosto ponašanje</a:t>
            </a:r>
            <a:endParaRPr lang="hr-H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691">
            <a:off x="5143182" y="506526"/>
            <a:ext cx="3585500" cy="193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4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68411"/>
            <a:ext cx="7886700" cy="5608552"/>
          </a:xfrm>
        </p:spPr>
        <p:txBody>
          <a:bodyPr>
            <a:normAutofit/>
          </a:bodyPr>
          <a:lstStyle/>
          <a:p>
            <a:r>
              <a:rPr lang="hr-HR" sz="4000" dirty="0" smtClean="0"/>
              <a:t>ipak osjeća stanovitu privrženost mužu</a:t>
            </a:r>
          </a:p>
          <a:p>
            <a:r>
              <a:rPr lang="hr-HR" sz="4000" dirty="0"/>
              <a:t>o</a:t>
            </a:r>
            <a:r>
              <a:rPr lang="hr-HR" sz="4000" dirty="0" smtClean="0"/>
              <a:t>staje ležati na podu pokraj supruga nakon razotkrivenog </a:t>
            </a:r>
            <a:r>
              <a:rPr lang="hr-HR" sz="4000" dirty="0" smtClean="0"/>
              <a:t>flerta</a:t>
            </a:r>
          </a:p>
          <a:p>
            <a:endParaRPr lang="hr-H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60" y="3319463"/>
            <a:ext cx="60007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0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dirty="0" smtClean="0">
                <a:solidFill>
                  <a:srgbClr val="FF0000"/>
                </a:solidFill>
              </a:rPr>
              <a:t>   Fulir</a:t>
            </a:r>
            <a:endParaRPr lang="hr-HR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1637"/>
            <a:ext cx="7886700" cy="52356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4000" dirty="0" smtClean="0"/>
          </a:p>
          <a:p>
            <a:r>
              <a:rPr lang="hr-HR" sz="4000" dirty="0" smtClean="0"/>
              <a:t>šarmantan</a:t>
            </a:r>
            <a:r>
              <a:rPr lang="hr-HR" sz="4000" dirty="0" smtClean="0"/>
              <a:t>, profinjen, uglađen</a:t>
            </a:r>
          </a:p>
          <a:p>
            <a:r>
              <a:rPr lang="hr-HR" sz="4000" dirty="0"/>
              <a:t>n</a:t>
            </a:r>
            <a:r>
              <a:rPr lang="hr-HR" sz="4000" dirty="0" smtClean="0"/>
              <a:t>edovoljno obrazovan, samo ostavlja privid intelektualca</a:t>
            </a:r>
          </a:p>
          <a:p>
            <a:r>
              <a:rPr lang="hr-HR" sz="4000" dirty="0"/>
              <a:t>p</a:t>
            </a:r>
            <a:r>
              <a:rPr lang="hr-HR" sz="4000" dirty="0" smtClean="0"/>
              <a:t>redobro poznaje stanje uma jedne tipične domaćice kakva je Ana</a:t>
            </a:r>
          </a:p>
          <a:p>
            <a:r>
              <a:rPr lang="hr-HR" sz="4000" dirty="0"/>
              <a:t>l</a:t>
            </a:r>
            <a:r>
              <a:rPr lang="hr-HR" sz="4000" dirty="0" smtClean="0"/>
              <a:t>icemjeran, požudan, želi Anu za ljubavnicu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58" y="63786"/>
            <a:ext cx="3533519" cy="192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32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0075"/>
            <a:ext cx="7886700" cy="5576888"/>
          </a:xfrm>
        </p:spPr>
        <p:txBody>
          <a:bodyPr>
            <a:normAutofit/>
          </a:bodyPr>
          <a:lstStyle/>
          <a:p>
            <a:r>
              <a:rPr lang="hr-HR" sz="4000" dirty="0"/>
              <a:t>p</a:t>
            </a:r>
            <a:r>
              <a:rPr lang="hr-HR" sz="4000" dirty="0" smtClean="0"/>
              <a:t>retjerano joj i patetično laska do razine neukusa</a:t>
            </a:r>
          </a:p>
          <a:p>
            <a:r>
              <a:rPr lang="hr-HR" sz="4000" dirty="0" smtClean="0"/>
              <a:t>pisac </a:t>
            </a:r>
            <a:r>
              <a:rPr lang="hr-HR" sz="4000" dirty="0"/>
              <a:t>ostavlja mogućnost da mu se Ana uistinu svidjela</a:t>
            </a:r>
          </a:p>
          <a:p>
            <a:r>
              <a:rPr lang="hr-HR" sz="4000" dirty="0"/>
              <a:t>z</a:t>
            </a:r>
            <a:r>
              <a:rPr lang="hr-HR" sz="4000" dirty="0" smtClean="0"/>
              <a:t>a njega vrijedi latinska poslovica </a:t>
            </a:r>
          </a:p>
          <a:p>
            <a:pPr marL="0" indent="0">
              <a:buNone/>
            </a:pPr>
            <a:r>
              <a:rPr lang="hr-HR" sz="4000" b="1" i="1" dirty="0" smtClean="0"/>
              <a:t>Nomen est omen.</a:t>
            </a:r>
          </a:p>
          <a:p>
            <a:pPr marL="0" indent="0">
              <a:buNone/>
            </a:pPr>
            <a:r>
              <a:rPr lang="hr-HR" sz="4000" dirty="0" smtClean="0"/>
              <a:t>(Njegovo ime je njegov znak.) </a:t>
            </a:r>
          </a:p>
          <a:p>
            <a:pPr marL="0" indent="0">
              <a:buNone/>
            </a:pPr>
            <a:r>
              <a:rPr lang="hr-HR" sz="4000" i="1" dirty="0" smtClean="0"/>
              <a:t>Fulir</a:t>
            </a:r>
            <a:r>
              <a:rPr lang="hr-HR" sz="4000" dirty="0" smtClean="0"/>
              <a:t> – </a:t>
            </a:r>
            <a:r>
              <a:rPr lang="hr-HR" sz="4000" i="1" dirty="0" smtClean="0"/>
              <a:t>folirant, lažnjak, prevarant</a:t>
            </a:r>
          </a:p>
        </p:txBody>
      </p:sp>
    </p:spTree>
    <p:extLst>
      <p:ext uri="{BB962C8B-B14F-4D97-AF65-F5344CB8AC3E}">
        <p14:creationId xmlns:p14="http://schemas.microsoft.com/office/powerpoint/2010/main" val="2299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Vrsta djela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4817720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FF0000"/>
                </a:solidFill>
              </a:rPr>
              <a:t>novela ljubavne tematike s elementima </a:t>
            </a:r>
            <a:r>
              <a:rPr lang="hr-HR" sz="4000" dirty="0" smtClean="0">
                <a:solidFill>
                  <a:srgbClr val="FF0000"/>
                </a:solidFill>
              </a:rPr>
              <a:t>humora</a:t>
            </a:r>
          </a:p>
          <a:p>
            <a:endParaRPr lang="hr-HR" sz="4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8" y="2684806"/>
            <a:ext cx="62103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0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6" y="365126"/>
            <a:ext cx="62103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29" y="3572905"/>
            <a:ext cx="5772404" cy="293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57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Mina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4000" i="1" dirty="0"/>
              <a:t>r</a:t>
            </a:r>
            <a:r>
              <a:rPr lang="hr-HR" sz="4000" i="1" dirty="0" smtClean="0"/>
              <a:t>aspuštenica </a:t>
            </a:r>
            <a:r>
              <a:rPr lang="hr-HR" sz="4000" dirty="0" smtClean="0"/>
              <a:t>(rastavljena žena)</a:t>
            </a:r>
          </a:p>
          <a:p>
            <a:r>
              <a:rPr lang="hr-HR" sz="4000" dirty="0"/>
              <a:t>p</a:t>
            </a:r>
            <a:r>
              <a:rPr lang="hr-HR" sz="4000" dirty="0" smtClean="0"/>
              <a:t>roždrljiva, nametljiva, </a:t>
            </a:r>
            <a:r>
              <a:rPr lang="hr-HR" sz="4000" i="1" dirty="0" smtClean="0"/>
              <a:t>debele kože</a:t>
            </a:r>
          </a:p>
          <a:p>
            <a:r>
              <a:rPr lang="hr-HR" sz="4000" dirty="0"/>
              <a:t>p</a:t>
            </a:r>
            <a:r>
              <a:rPr lang="hr-HR" sz="4000" dirty="0" smtClean="0"/>
              <a:t>omalo zločesta prema sestri, prebacuje joj da nije dobra domaćica</a:t>
            </a:r>
          </a:p>
          <a:p>
            <a:r>
              <a:rPr lang="hr-HR" sz="4000" dirty="0" smtClean="0"/>
              <a:t>sa sestrom komunicira izravno i neposredno, brzo se posvađaju, ali još brže i pomire</a:t>
            </a:r>
            <a:endParaRPr lang="hr-HR" sz="4000" i="1" dirty="0"/>
          </a:p>
        </p:txBody>
      </p:sp>
    </p:spTree>
    <p:extLst>
      <p:ext uri="{BB962C8B-B14F-4D97-AF65-F5344CB8AC3E}">
        <p14:creationId xmlns:p14="http://schemas.microsoft.com/office/powerpoint/2010/main" val="9662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3" y="190599"/>
            <a:ext cx="3125322" cy="320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89" y="3571836"/>
            <a:ext cx="5667375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24" y="103838"/>
            <a:ext cx="4350708" cy="329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46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Perica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t</a:t>
            </a:r>
            <a:r>
              <a:rPr lang="hr-HR" sz="4000" dirty="0" smtClean="0"/>
              <a:t>ipičan dječak koji bilježi svakodnevne događaje</a:t>
            </a:r>
          </a:p>
          <a:p>
            <a:r>
              <a:rPr lang="hr-HR" sz="4000" dirty="0"/>
              <a:t>s</a:t>
            </a:r>
            <a:r>
              <a:rPr lang="hr-HR" sz="4000" dirty="0" smtClean="0"/>
              <a:t>kriva da je budan do kasnih </a:t>
            </a:r>
            <a:r>
              <a:rPr lang="hr-HR" sz="4000" dirty="0" smtClean="0"/>
              <a:t>sati stavljanjem </a:t>
            </a:r>
            <a:r>
              <a:rPr lang="hr-HR" sz="4000" dirty="0" smtClean="0"/>
              <a:t>kabanice ispod vrata</a:t>
            </a:r>
          </a:p>
          <a:p>
            <a:r>
              <a:rPr lang="hr-HR" sz="4000" dirty="0"/>
              <a:t>f</a:t>
            </a:r>
            <a:r>
              <a:rPr lang="hr-HR" sz="4000" dirty="0" smtClean="0"/>
              <a:t>asciniraju ga Indijanci, filatelija</a:t>
            </a:r>
          </a:p>
          <a:p>
            <a:r>
              <a:rPr lang="hr-HR" sz="4000" dirty="0"/>
              <a:t>b</a:t>
            </a:r>
            <a:r>
              <a:rPr lang="hr-HR" sz="4000" dirty="0" smtClean="0"/>
              <a:t>ezazlen, naivan, znatiželjan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9781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Stil i jezik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dječja rečenica je </a:t>
            </a:r>
            <a:r>
              <a:rPr lang="hr-HR" sz="4000" dirty="0">
                <a:solidFill>
                  <a:srgbClr val="FF0000"/>
                </a:solidFill>
              </a:rPr>
              <a:t>jednostavna </a:t>
            </a:r>
            <a:r>
              <a:rPr lang="hr-HR" sz="4000" dirty="0"/>
              <a:t>(</a:t>
            </a:r>
            <a:r>
              <a:rPr lang="hr-HR" sz="4000" i="1" dirty="0"/>
              <a:t>mama je rekla, tata je rekao</a:t>
            </a:r>
            <a:r>
              <a:rPr lang="hr-HR" sz="4000" dirty="0"/>
              <a:t>)</a:t>
            </a:r>
          </a:p>
          <a:p>
            <a:r>
              <a:rPr lang="hr-HR" sz="4000" dirty="0">
                <a:solidFill>
                  <a:srgbClr val="FF0000"/>
                </a:solidFill>
              </a:rPr>
              <a:t>g</a:t>
            </a:r>
            <a:r>
              <a:rPr lang="hr-HR" sz="4000" dirty="0" smtClean="0">
                <a:solidFill>
                  <a:srgbClr val="FF0000"/>
                </a:solidFill>
              </a:rPr>
              <a:t>lazba</a:t>
            </a:r>
            <a:r>
              <a:rPr lang="hr-HR" sz="4000" dirty="0" smtClean="0"/>
              <a:t> ima važnu ulogu u noveli, uglavnom se vezuje uz alkohol</a:t>
            </a:r>
          </a:p>
          <a:p>
            <a:r>
              <a:rPr lang="hr-HR" sz="4000" dirty="0" smtClean="0"/>
              <a:t>za mjesto radnje netipičan </a:t>
            </a:r>
            <a:r>
              <a:rPr lang="hr-HR" sz="4000" dirty="0" smtClean="0">
                <a:solidFill>
                  <a:srgbClr val="FF0000"/>
                </a:solidFill>
              </a:rPr>
              <a:t>štokavski književni govor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57225"/>
            <a:ext cx="7886700" cy="55197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b="1" dirty="0" smtClean="0"/>
              <a:t>Novela</a:t>
            </a:r>
          </a:p>
          <a:p>
            <a:r>
              <a:rPr lang="hr-HR" sz="4000" dirty="0" smtClean="0">
                <a:solidFill>
                  <a:srgbClr val="FF0000"/>
                </a:solidFill>
              </a:rPr>
              <a:t>kratko</a:t>
            </a:r>
            <a:r>
              <a:rPr lang="hr-HR" sz="4000" dirty="0">
                <a:solidFill>
                  <a:srgbClr val="FF0000"/>
                </a:solidFill>
              </a:rPr>
              <a:t> prozno djelo sažete radnje </a:t>
            </a:r>
            <a:r>
              <a:rPr lang="hr-HR" sz="4000" dirty="0"/>
              <a:t>koje govori o </a:t>
            </a:r>
            <a:r>
              <a:rPr lang="hr-HR" sz="4000" dirty="0">
                <a:solidFill>
                  <a:srgbClr val="FF0000"/>
                </a:solidFill>
              </a:rPr>
              <a:t>isječku iz nečijeg života</a:t>
            </a:r>
            <a:r>
              <a:rPr lang="hr-HR" sz="4000" dirty="0"/>
              <a:t> te najčešće sadrži samo </a:t>
            </a:r>
            <a:r>
              <a:rPr lang="hr-HR" sz="4000" dirty="0">
                <a:solidFill>
                  <a:srgbClr val="FF0000"/>
                </a:solidFill>
              </a:rPr>
              <a:t>jedan događaj </a:t>
            </a:r>
            <a:r>
              <a:rPr lang="hr-HR" sz="4000" dirty="0"/>
              <a:t>i samo </a:t>
            </a:r>
            <a:r>
              <a:rPr lang="hr-HR" sz="4000" dirty="0">
                <a:solidFill>
                  <a:srgbClr val="FF0000"/>
                </a:solidFill>
              </a:rPr>
              <a:t>nekoliko likova</a:t>
            </a:r>
            <a:r>
              <a:rPr lang="hr-HR" sz="4000" dirty="0" smtClean="0"/>
              <a:t>.</a:t>
            </a:r>
          </a:p>
          <a:p>
            <a:pPr marL="0" indent="0">
              <a:buNone/>
            </a:pPr>
            <a:endParaRPr lang="hr-HR" sz="4000" dirty="0"/>
          </a:p>
          <a:p>
            <a:r>
              <a:rPr lang="hr-HR" sz="4000" dirty="0"/>
              <a:t>događa se u relativno </a:t>
            </a:r>
            <a:r>
              <a:rPr lang="hr-HR" sz="4000" dirty="0">
                <a:solidFill>
                  <a:srgbClr val="FF0000"/>
                </a:solidFill>
              </a:rPr>
              <a:t>kratkom vremenskom periodu </a:t>
            </a:r>
            <a:r>
              <a:rPr lang="hr-HR" sz="4000" dirty="0"/>
              <a:t>i na relativno </a:t>
            </a:r>
            <a:r>
              <a:rPr lang="hr-HR" sz="4000" dirty="0">
                <a:solidFill>
                  <a:srgbClr val="FF0000"/>
                </a:solidFill>
              </a:rPr>
              <a:t>ograničenom prostoru</a:t>
            </a:r>
          </a:p>
          <a:p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9974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7886700" cy="5662613"/>
          </a:xfrm>
        </p:spPr>
        <p:txBody>
          <a:bodyPr>
            <a:normAutofit/>
          </a:bodyPr>
          <a:lstStyle/>
          <a:p>
            <a:r>
              <a:rPr lang="hr-HR" sz="4000" b="1" dirty="0"/>
              <a:t>d</a:t>
            </a:r>
            <a:r>
              <a:rPr lang="hr-HR" sz="4000" b="1" dirty="0" smtClean="0"/>
              <a:t>nevnički zapis malog Perice</a:t>
            </a:r>
          </a:p>
          <a:p>
            <a:pPr marL="0" indent="0" algn="ctr">
              <a:buNone/>
            </a:pPr>
            <a:endParaRPr lang="hr-HR" sz="4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hr-HR" sz="4000" b="1" dirty="0" smtClean="0"/>
              <a:t>Dnevnik</a:t>
            </a:r>
          </a:p>
          <a:p>
            <a:pPr marL="0" indent="0" algn="just">
              <a:buNone/>
            </a:pPr>
            <a:r>
              <a:rPr lang="hr-H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hr-H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književno djelo u kojem pisac </a:t>
            </a:r>
            <a:r>
              <a:rPr lang="hr-HR" sz="4000" dirty="0" smtClean="0">
                <a:solidFill>
                  <a:srgbClr val="FF0000"/>
                </a:solidFill>
              </a:rPr>
              <a:t>iz dana u dan</a:t>
            </a:r>
            <a:r>
              <a:rPr lang="hr-H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bilježi svoje </a:t>
            </a:r>
            <a:r>
              <a:rPr lang="hr-HR" sz="4000" dirty="0" smtClean="0">
                <a:solidFill>
                  <a:srgbClr val="FF0000"/>
                </a:solidFill>
              </a:rPr>
              <a:t>doživljaje, zapažanja i osjećaje</a:t>
            </a:r>
            <a:r>
              <a:rPr lang="hr-H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9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Vrijeme radnje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</a:t>
            </a:r>
            <a:r>
              <a:rPr lang="hr-HR" sz="4000" dirty="0" smtClean="0"/>
              <a:t>onedjeljak 6.05.1935.- nedjelja 12.05.1935.</a:t>
            </a:r>
            <a:endParaRPr lang="hr-H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67" y="2971671"/>
            <a:ext cx="4709984" cy="354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8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Mjesto radnje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</a:t>
            </a:r>
            <a:r>
              <a:rPr lang="hr-HR" sz="4000" dirty="0" smtClean="0"/>
              <a:t>ivnica, stan u zgradi na periferiji Zagreba, </a:t>
            </a:r>
            <a:r>
              <a:rPr lang="hr-HR" sz="4000" dirty="0" smtClean="0"/>
              <a:t>krčma</a:t>
            </a:r>
          </a:p>
          <a:p>
            <a:endParaRPr lang="hr-H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66" y="3163328"/>
            <a:ext cx="5220594" cy="3262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98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1123"/>
          </a:xfrm>
        </p:spPr>
        <p:txBody>
          <a:bodyPr/>
          <a:lstStyle/>
          <a:p>
            <a:pPr algn="ctr"/>
            <a:r>
              <a:rPr lang="hr-HR" b="1" dirty="0" smtClean="0"/>
              <a:t>Pripovjedač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6249"/>
            <a:ext cx="7886700" cy="4990714"/>
          </a:xfrm>
        </p:spPr>
        <p:txBody>
          <a:bodyPr>
            <a:normAutofit/>
          </a:bodyPr>
          <a:lstStyle/>
          <a:p>
            <a:r>
              <a:rPr lang="hr-HR" sz="4000" dirty="0" smtClean="0"/>
              <a:t>1.l.jd. </a:t>
            </a:r>
            <a:r>
              <a:rPr lang="hr-HR" sz="4000" dirty="0"/>
              <a:t>m</a:t>
            </a:r>
            <a:r>
              <a:rPr lang="hr-HR" sz="4000" dirty="0" smtClean="0"/>
              <a:t>ali Perica</a:t>
            </a:r>
          </a:p>
          <a:p>
            <a:r>
              <a:rPr lang="hr-HR" sz="4000" dirty="0"/>
              <a:t>o</a:t>
            </a:r>
            <a:r>
              <a:rPr lang="hr-HR" sz="4000" dirty="0" smtClean="0"/>
              <a:t>bjektivan, naivan pripovjedač</a:t>
            </a:r>
          </a:p>
          <a:p>
            <a:r>
              <a:rPr lang="hr-HR" sz="4000" dirty="0"/>
              <a:t>m</a:t>
            </a:r>
            <a:r>
              <a:rPr lang="hr-HR" sz="4000" dirty="0" smtClean="0"/>
              <a:t>inimalno je pogođen zbivanjima oko sebe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2" y="3052118"/>
            <a:ext cx="4333103" cy="324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91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Pripovjedne tehnike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</a:t>
            </a:r>
            <a:r>
              <a:rPr lang="hr-HR" sz="4000" dirty="0" smtClean="0"/>
              <a:t>ripovijedanje, dijalog, opisivanje</a:t>
            </a:r>
          </a:p>
          <a:p>
            <a:r>
              <a:rPr lang="hr-HR" sz="4000" dirty="0"/>
              <a:t>n</a:t>
            </a:r>
            <a:r>
              <a:rPr lang="hr-HR" sz="4000" dirty="0" smtClean="0"/>
              <a:t>ajmanje je opisa jer je pripovjedač dijete koje zanima radnja, događaj, a ne </a:t>
            </a:r>
            <a:r>
              <a:rPr lang="hr-HR" sz="4000" dirty="0" smtClean="0"/>
              <a:t>opisi</a:t>
            </a:r>
          </a:p>
          <a:p>
            <a:pPr marL="0" indent="0">
              <a:buNone/>
            </a:pPr>
            <a:endParaRPr lang="hr-HR" sz="4000" dirty="0" smtClean="0"/>
          </a:p>
          <a:p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76731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71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T</a:t>
            </a:r>
            <a:r>
              <a:rPr lang="hr-HR" b="1" dirty="0" smtClean="0"/>
              <a:t>ema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3297"/>
            <a:ext cx="7886700" cy="5163666"/>
          </a:xfrm>
        </p:spPr>
        <p:txBody>
          <a:bodyPr>
            <a:normAutofit/>
          </a:bodyPr>
          <a:lstStyle/>
          <a:p>
            <a:r>
              <a:rPr lang="hr-HR" sz="4000" dirty="0"/>
              <a:t>i</a:t>
            </a:r>
            <a:r>
              <a:rPr lang="hr-HR" sz="4000" dirty="0" smtClean="0"/>
              <a:t>spovijest malog Perice </a:t>
            </a:r>
          </a:p>
          <a:p>
            <a:r>
              <a:rPr lang="hr-HR" sz="4000" dirty="0" smtClean="0"/>
              <a:t>život Šafranekovih </a:t>
            </a:r>
          </a:p>
          <a:p>
            <a:r>
              <a:rPr lang="hr-HR" sz="4000" dirty="0"/>
              <a:t>p</a:t>
            </a:r>
            <a:r>
              <a:rPr lang="hr-HR" sz="4000" dirty="0" smtClean="0"/>
              <a:t>rikaz jedne </a:t>
            </a:r>
            <a:r>
              <a:rPr lang="hr-HR" sz="4000" i="1" dirty="0" smtClean="0"/>
              <a:t>malograđanske</a:t>
            </a:r>
            <a:r>
              <a:rPr lang="hr-HR" sz="4000" dirty="0" smtClean="0"/>
              <a:t> obitelji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30" y="3093824"/>
            <a:ext cx="523875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1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531</Words>
  <Application>Microsoft Office PowerPoint</Application>
  <PresentationFormat>On-screen Show (4:3)</PresentationFormat>
  <Paragraphs>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        Vjekoslav Majer:  Iz dnevnika malog Perice</vt:lpstr>
      <vt:lpstr>Vrsta djela</vt:lpstr>
      <vt:lpstr>PowerPoint Presentation</vt:lpstr>
      <vt:lpstr>PowerPoint Presentation</vt:lpstr>
      <vt:lpstr>Vrijeme radnje</vt:lpstr>
      <vt:lpstr>Mjesto radnje</vt:lpstr>
      <vt:lpstr>Pripovjedač</vt:lpstr>
      <vt:lpstr>Pripovjedne tehnike</vt:lpstr>
      <vt:lpstr>Tema</vt:lpstr>
      <vt:lpstr>Malograđani</vt:lpstr>
      <vt:lpstr>PowerPoint Presentation</vt:lpstr>
      <vt:lpstr>Šafrenekovi –  malograđanska obitelj</vt:lpstr>
      <vt:lpstr> Ana</vt:lpstr>
      <vt:lpstr> Franjo </vt:lpstr>
      <vt:lpstr>PowerPoint Presentation</vt:lpstr>
      <vt:lpstr>Ana</vt:lpstr>
      <vt:lpstr>PowerPoint Presentation</vt:lpstr>
      <vt:lpstr>   Fulir</vt:lpstr>
      <vt:lpstr>PowerPoint Presentation</vt:lpstr>
      <vt:lpstr>PowerPoint Presentation</vt:lpstr>
      <vt:lpstr>Mina</vt:lpstr>
      <vt:lpstr>PowerPoint Presentation</vt:lpstr>
      <vt:lpstr>Perica</vt:lpstr>
      <vt:lpstr>Stil i jezik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Vjekoslav Majer:  Iz dnevnika malog Perice</dc:title>
  <dc:creator>Gizmo</dc:creator>
  <cp:lastModifiedBy>Gizmo</cp:lastModifiedBy>
  <cp:revision>12</cp:revision>
  <dcterms:created xsi:type="dcterms:W3CDTF">2015-02-21T17:40:16Z</dcterms:created>
  <dcterms:modified xsi:type="dcterms:W3CDTF">2015-02-22T08:16:50Z</dcterms:modified>
</cp:coreProperties>
</file>