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5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2/4/2015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Breza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Slavko Kolar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75" y="4848225"/>
            <a:ext cx="5000625" cy="1687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262">
            <a:off x="6606460" y="781834"/>
            <a:ext cx="1927939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23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/>
              <a:t>Prostor i vrijeme radnje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Turopolje, nedaleko od Zagreba</a:t>
            </a:r>
          </a:p>
          <a:p>
            <a:r>
              <a:rPr lang="hr-HR" sz="3600" dirty="0"/>
              <a:t>i</a:t>
            </a:r>
            <a:r>
              <a:rPr lang="hr-HR" sz="3600" dirty="0" smtClean="0"/>
              <a:t>zmeđu dva svjetska rata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853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Jezik i stil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619250"/>
            <a:ext cx="7543800" cy="4552950"/>
          </a:xfrm>
        </p:spPr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zmjenjuju se književni jezik i turopoljski kajkavski</a:t>
            </a:r>
          </a:p>
          <a:p>
            <a:r>
              <a:rPr lang="hr-HR" dirty="0"/>
              <a:t>d</a:t>
            </a:r>
            <a:r>
              <a:rPr lang="hr-HR" dirty="0" smtClean="0"/>
              <a:t>ijalekt u književnom djelu doprinosi uvjerljivosti radnje</a:t>
            </a:r>
          </a:p>
          <a:p>
            <a:r>
              <a:rPr lang="hr-HR" dirty="0"/>
              <a:t>p</a:t>
            </a:r>
            <a:r>
              <a:rPr lang="hr-HR" dirty="0" smtClean="0"/>
              <a:t>isac iznosi i tužne i smiješne dogodovštine izazvane siromaštvom, neznanjem i tradicionalnim načinom života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" y="3477770"/>
            <a:ext cx="3854823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29" y="3581019"/>
            <a:ext cx="3005137" cy="2250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4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Izvori: </a:t>
            </a:r>
          </a:p>
          <a:p>
            <a:pPr marL="0" indent="0">
              <a:buNone/>
            </a:pPr>
            <a:r>
              <a:rPr lang="hr-HR" dirty="0" smtClean="0"/>
              <a:t>D. </a:t>
            </a:r>
            <a:r>
              <a:rPr lang="hr-HR" smtClean="0"/>
              <a:t>Uskoković: Vodič kroz lektiru za više razrede osnovne škole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424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628650"/>
            <a:ext cx="7543800" cy="5543550"/>
          </a:xfrm>
        </p:spPr>
        <p:txBody>
          <a:bodyPr/>
          <a:lstStyle/>
          <a:p>
            <a:pPr marL="0" indent="0" algn="ctr">
              <a:buNone/>
            </a:pPr>
            <a:r>
              <a:rPr lang="hr-HR" sz="2800" dirty="0" smtClean="0"/>
              <a:t>VRSTA DJELA</a:t>
            </a:r>
          </a:p>
          <a:p>
            <a:endParaRPr lang="hr-HR" sz="2800" dirty="0"/>
          </a:p>
          <a:p>
            <a:r>
              <a:rPr lang="hr-HR" sz="2800" dirty="0" smtClean="0"/>
              <a:t>novela </a:t>
            </a:r>
            <a:r>
              <a:rPr lang="hr-HR" sz="2800" dirty="0" smtClean="0">
                <a:solidFill>
                  <a:srgbClr val="FF0000"/>
                </a:solidFill>
              </a:rPr>
              <a:t>socijalne tematike </a:t>
            </a:r>
            <a:r>
              <a:rPr lang="hr-HR" sz="2800" dirty="0" smtClean="0"/>
              <a:t>(prikaz bijede i siromaštva seljaka)</a:t>
            </a:r>
          </a:p>
          <a:p>
            <a:r>
              <a:rPr lang="hr-HR" sz="2800" dirty="0"/>
              <a:t>h</a:t>
            </a:r>
            <a:r>
              <a:rPr lang="hr-HR" sz="2800" dirty="0" smtClean="0"/>
              <a:t>umorističnog karaktera</a:t>
            </a:r>
          </a:p>
          <a:p>
            <a:r>
              <a:rPr lang="hr-HR" sz="2800" dirty="0" smtClean="0"/>
              <a:t>tragikomedija, tzv. </a:t>
            </a:r>
            <a:r>
              <a:rPr lang="hr-HR" sz="2800" i="1" dirty="0">
                <a:solidFill>
                  <a:srgbClr val="FF0000"/>
                </a:solidFill>
              </a:rPr>
              <a:t>s</a:t>
            </a:r>
            <a:r>
              <a:rPr lang="hr-HR" sz="2800" i="1" dirty="0" smtClean="0">
                <a:solidFill>
                  <a:srgbClr val="FF0000"/>
                </a:solidFill>
              </a:rPr>
              <a:t>mijeh kroz suze</a:t>
            </a:r>
            <a:r>
              <a:rPr lang="hr-HR" sz="2800" dirty="0" smtClean="0"/>
              <a:t>, ali ima i ironije i satire</a:t>
            </a:r>
            <a:endParaRPr lang="hr-HR" sz="2800" dirty="0"/>
          </a:p>
          <a:p>
            <a:r>
              <a:rPr lang="hr-HR" sz="2800" dirty="0" smtClean="0"/>
              <a:t>lirskog ugođaja (atmosferična raspoloženja i opisi prirode)</a:t>
            </a:r>
          </a:p>
          <a:p>
            <a:pPr marL="0" indent="0">
              <a:buNone/>
            </a:pPr>
            <a:endParaRPr lang="hr-HR" sz="28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87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kOMPOZICIJA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628775"/>
            <a:ext cx="7543800" cy="4543425"/>
          </a:xfrm>
        </p:spPr>
        <p:txBody>
          <a:bodyPr/>
          <a:lstStyle/>
          <a:p>
            <a:r>
              <a:rPr lang="hr-HR" sz="2400" dirty="0" smtClean="0">
                <a:solidFill>
                  <a:srgbClr val="C00000"/>
                </a:solidFill>
              </a:rPr>
              <a:t>sedam cjelina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bolest</a:t>
            </a:r>
          </a:p>
          <a:p>
            <a:pPr marL="457200" indent="-457200">
              <a:buAutoNum type="alphaLcParenR"/>
            </a:pPr>
            <a:r>
              <a:rPr lang="hr-HR" sz="2400" dirty="0"/>
              <a:t>u</a:t>
            </a:r>
            <a:r>
              <a:rPr lang="hr-HR" sz="2400" dirty="0" smtClean="0"/>
              <a:t>miranje</a:t>
            </a:r>
          </a:p>
          <a:p>
            <a:pPr marL="457200" indent="-457200">
              <a:buAutoNum type="alphaLcParenR"/>
            </a:pPr>
            <a:r>
              <a:rPr lang="hr-HR" sz="2400" dirty="0"/>
              <a:t>s</a:t>
            </a:r>
            <a:r>
              <a:rPr lang="hr-HR" sz="2400" dirty="0" smtClean="0"/>
              <a:t>provod</a:t>
            </a:r>
          </a:p>
          <a:p>
            <a:pPr marL="457200" indent="-457200">
              <a:buAutoNum type="alphaLcParenR"/>
            </a:pPr>
            <a:r>
              <a:rPr lang="hr-HR" sz="2400" dirty="0"/>
              <a:t>r</a:t>
            </a:r>
            <a:r>
              <a:rPr lang="hr-HR" sz="2400" dirty="0" smtClean="0"/>
              <a:t>asplet i buđenje Markove savjesti</a:t>
            </a:r>
          </a:p>
          <a:p>
            <a:pPr marL="457200" indent="-457200">
              <a:buAutoNum type="alphaLcParenR"/>
            </a:pPr>
            <a:endParaRPr lang="hr-HR" sz="2400" dirty="0"/>
          </a:p>
          <a:p>
            <a:pPr marL="457200" indent="-457200">
              <a:buAutoNum type="alphaLcParenR"/>
            </a:pPr>
            <a:r>
              <a:rPr lang="hr-HR" sz="2400" dirty="0"/>
              <a:t>b</a:t>
            </a:r>
            <a:r>
              <a:rPr lang="hr-HR" sz="2400" dirty="0" smtClean="0"/>
              <a:t>arjaktarenje</a:t>
            </a:r>
          </a:p>
          <a:p>
            <a:pPr marL="457200" indent="-457200">
              <a:buAutoNum type="alphaLcParenR"/>
            </a:pPr>
            <a:r>
              <a:rPr lang="hr-HR" sz="2400" dirty="0"/>
              <a:t>t</a:t>
            </a:r>
            <a:r>
              <a:rPr lang="hr-HR" sz="2400" dirty="0" smtClean="0"/>
              <a:t>učnjava</a:t>
            </a:r>
          </a:p>
          <a:p>
            <a:pPr marL="457200" indent="-457200">
              <a:buAutoNum type="alphaLcParenR"/>
            </a:pPr>
            <a:r>
              <a:rPr lang="hr-HR" sz="2400" dirty="0"/>
              <a:t>p</a:t>
            </a:r>
            <a:r>
              <a:rPr lang="hr-HR" sz="2400" dirty="0" smtClean="0"/>
              <a:t>ovratak kući</a:t>
            </a:r>
          </a:p>
          <a:p>
            <a:pPr marL="457200" indent="-457200">
              <a:buAutoNum type="alphaL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28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989697"/>
          </a:xfrm>
        </p:spPr>
        <p:txBody>
          <a:bodyPr/>
          <a:lstStyle/>
          <a:p>
            <a:pPr algn="ctr"/>
            <a:r>
              <a:rPr lang="hr-HR" dirty="0" smtClean="0"/>
              <a:t>TEMA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362075"/>
            <a:ext cx="7543800" cy="5429250"/>
          </a:xfrm>
        </p:spPr>
        <p:txBody>
          <a:bodyPr>
            <a:normAutofit/>
          </a:bodyPr>
          <a:lstStyle/>
          <a:p>
            <a:r>
              <a:rPr lang="hr-HR" sz="2400" dirty="0"/>
              <a:t>ž</a:t>
            </a:r>
            <a:r>
              <a:rPr lang="hr-HR" sz="2400" dirty="0" smtClean="0"/>
              <a:t>ivot zaostale seoske sredine i tužna Janičina sudbina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86" y="1813070"/>
            <a:ext cx="3371850" cy="247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1" y="4279106"/>
            <a:ext cx="3438525" cy="257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465621"/>
            <a:ext cx="4040886" cy="290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7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avikli na težak život</a:t>
            </a:r>
          </a:p>
          <a:p>
            <a:r>
              <a:rPr lang="hr-HR" dirty="0" smtClean="0"/>
              <a:t>stoički podnose (ravnodušno prihvaćaju) sve životne nedaće</a:t>
            </a:r>
          </a:p>
          <a:p>
            <a:r>
              <a:rPr lang="hr-HR" dirty="0" smtClean="0"/>
              <a:t>Kolar iz toga crpi podlogu za svoj humor</a:t>
            </a:r>
          </a:p>
          <a:p>
            <a:r>
              <a:rPr lang="hr-HR" dirty="0"/>
              <a:t>n</a:t>
            </a:r>
            <a:r>
              <a:rPr lang="hr-HR" dirty="0" smtClean="0"/>
              <a:t>ovela je istodobno i tužna i smiješna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" y="3983640"/>
            <a:ext cx="3594734" cy="193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42" y="3820476"/>
            <a:ext cx="3599688" cy="226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1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predstavlja poseban tip ljepote: krhka, nježna, graciozna, izdvaja se od svoje sredine</a:t>
            </a:r>
          </a:p>
          <a:p>
            <a:r>
              <a:rPr lang="hr-HR" sz="2400" dirty="0"/>
              <a:t>p</a:t>
            </a:r>
            <a:r>
              <a:rPr lang="hr-HR" sz="2400" dirty="0" smtClean="0"/>
              <a:t>osjeduje iskricu buntovne naravi</a:t>
            </a:r>
          </a:p>
          <a:p>
            <a:r>
              <a:rPr lang="hr-HR" sz="2400" dirty="0"/>
              <a:t>v</a:t>
            </a:r>
            <a:r>
              <a:rPr lang="hr-HR" sz="2400" dirty="0" smtClean="0"/>
              <a:t>oli svoga muža i ponosi se njime</a:t>
            </a:r>
          </a:p>
          <a:p>
            <a:r>
              <a:rPr lang="hr-HR" sz="2400" dirty="0"/>
              <a:t>s</a:t>
            </a:r>
            <a:r>
              <a:rPr lang="hr-HR" sz="2400" dirty="0" smtClean="0"/>
              <a:t>premno prihvaća težinu života zbog ljubavi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639">
            <a:off x="3781425" y="379667"/>
            <a:ext cx="2514600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41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832546"/>
            <a:ext cx="5048249" cy="704852"/>
          </a:xfrm>
        </p:spPr>
        <p:txBody>
          <a:bodyPr>
            <a:normAutofit/>
          </a:bodyPr>
          <a:lstStyle/>
          <a:p>
            <a:r>
              <a:rPr lang="hr-HR" sz="4200" dirty="0" smtClean="0"/>
              <a:t>Marko labudan</a:t>
            </a:r>
            <a:endParaRPr lang="hr-H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11" y="2781300"/>
            <a:ext cx="75438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- seoski lugar, bio šumar u Americi pa se smatra boljim od ostalih muškaraca iz svoje sredine</a:t>
            </a:r>
          </a:p>
          <a:p>
            <a:pPr marL="0" indent="0">
              <a:buNone/>
            </a:pPr>
            <a:r>
              <a:rPr lang="hr-HR" dirty="0" smtClean="0"/>
              <a:t>- uzima Janicu za ženu jer mu imponira nadšumarov sud</a:t>
            </a:r>
          </a:p>
          <a:p>
            <a:pPr marL="0" indent="0">
              <a:buNone/>
            </a:pPr>
            <a:r>
              <a:rPr lang="hr-HR" dirty="0" smtClean="0"/>
              <a:t>- nema nježnosti ili sažaljenja prema ženi jer bi ga okolina osudila; </a:t>
            </a:r>
          </a:p>
          <a:p>
            <a:pPr marL="0" indent="0">
              <a:buNone/>
            </a:pPr>
            <a:r>
              <a:rPr lang="hr-HR" dirty="0" smtClean="0"/>
              <a:t>- zaostala sredina izmučena teškim životom nema razumijevanja za takve profinjene osjećaje</a:t>
            </a:r>
          </a:p>
          <a:p>
            <a:pPr marL="0" indent="0">
              <a:buNone/>
            </a:pPr>
            <a:r>
              <a:rPr lang="hr-HR" dirty="0" smtClean="0"/>
              <a:t>- bezuspješan pokušaj da odsječe brezu dokaz je da ju je volio i da ga muči krivnja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153">
            <a:off x="5691027" y="402429"/>
            <a:ext cx="2841478" cy="1900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26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" y="389382"/>
            <a:ext cx="3897313" cy="292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6" y="3581400"/>
            <a:ext cx="4722114" cy="2361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4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Mika i kata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1562100"/>
            <a:ext cx="7543800" cy="4610100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rikazani humoristično</a:t>
            </a:r>
          </a:p>
          <a:p>
            <a:r>
              <a:rPr lang="hr-HR" dirty="0"/>
              <a:t>t</a:t>
            </a:r>
            <a:r>
              <a:rPr lang="hr-HR" dirty="0" smtClean="0"/>
              <a:t>ežak život u bijedi i siromaštvu ih je učinio bezosjećajnima i škrtima</a:t>
            </a:r>
          </a:p>
          <a:p>
            <a:r>
              <a:rPr lang="hr-HR" dirty="0"/>
              <a:t>b</a:t>
            </a:r>
            <a:r>
              <a:rPr lang="hr-HR" dirty="0" smtClean="0"/>
              <a:t>ili su često nepravedni i grubi prema Janici, ne zato jer je nisu voljeli, već nisu znali bolje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942">
            <a:off x="336768" y="3444654"/>
            <a:ext cx="3691855" cy="276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068">
            <a:off x="4239437" y="3215083"/>
            <a:ext cx="4700989" cy="322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6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92</TotalTime>
  <Words>295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Wood Type</vt:lpstr>
      <vt:lpstr>Breza</vt:lpstr>
      <vt:lpstr>PowerPoint Presentation</vt:lpstr>
      <vt:lpstr>kOMPOZICIJA</vt:lpstr>
      <vt:lpstr>TEMA</vt:lpstr>
      <vt:lpstr>Likovi</vt:lpstr>
      <vt:lpstr>janica</vt:lpstr>
      <vt:lpstr>Marko labudan</vt:lpstr>
      <vt:lpstr>PowerPoint Presentation</vt:lpstr>
      <vt:lpstr>Mika i kata</vt:lpstr>
      <vt:lpstr>Prostor i vrijeme radnje</vt:lpstr>
      <vt:lpstr>Jezik i stil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Breza</dc:title>
  <dc:creator>Gizmo</dc:creator>
  <cp:lastModifiedBy>Gizmo</cp:lastModifiedBy>
  <cp:revision>13</cp:revision>
  <dcterms:created xsi:type="dcterms:W3CDTF">2015-01-31T08:11:58Z</dcterms:created>
  <dcterms:modified xsi:type="dcterms:W3CDTF">2015-02-04T04:09:48Z</dcterms:modified>
</cp:coreProperties>
</file>