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9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5644A-0B40-4519-A7F6-A76D8ADAA9FC}" type="datetimeFigureOut">
              <a:rPr lang="sr-Latn-CS" smtClean="0"/>
              <a:t>20.11.2014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EDD30-B9D7-44FA-B1E4-BE08C017B94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EDD30-B9D7-44FA-B1E4-BE08C017B94E}" type="slidenum">
              <a:rPr lang="hr-HR" smtClean="0"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D058-43ED-4187-AF38-B01BA073628F}" type="datetimeFigureOut">
              <a:rPr lang="sr-Latn-CS" smtClean="0"/>
              <a:t>20.11.2014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B414-CAA5-4646-A951-619BC318334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D058-43ED-4187-AF38-B01BA073628F}" type="datetimeFigureOut">
              <a:rPr lang="sr-Latn-CS" smtClean="0"/>
              <a:t>20.11.2014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B414-CAA5-4646-A951-619BC318334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D058-43ED-4187-AF38-B01BA073628F}" type="datetimeFigureOut">
              <a:rPr lang="sr-Latn-CS" smtClean="0"/>
              <a:t>20.11.2014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B414-CAA5-4646-A951-619BC318334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D058-43ED-4187-AF38-B01BA073628F}" type="datetimeFigureOut">
              <a:rPr lang="sr-Latn-CS" smtClean="0"/>
              <a:t>20.11.2014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B414-CAA5-4646-A951-619BC318334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D058-43ED-4187-AF38-B01BA073628F}" type="datetimeFigureOut">
              <a:rPr lang="sr-Latn-CS" smtClean="0"/>
              <a:t>20.11.2014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B414-CAA5-4646-A951-619BC318334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D058-43ED-4187-AF38-B01BA073628F}" type="datetimeFigureOut">
              <a:rPr lang="sr-Latn-CS" smtClean="0"/>
              <a:t>20.11.2014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B414-CAA5-4646-A951-619BC318334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D058-43ED-4187-AF38-B01BA073628F}" type="datetimeFigureOut">
              <a:rPr lang="sr-Latn-CS" smtClean="0"/>
              <a:t>20.11.2014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B414-CAA5-4646-A951-619BC318334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D058-43ED-4187-AF38-B01BA073628F}" type="datetimeFigureOut">
              <a:rPr lang="sr-Latn-CS" smtClean="0"/>
              <a:t>20.11.2014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B414-CAA5-4646-A951-619BC318334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D058-43ED-4187-AF38-B01BA073628F}" type="datetimeFigureOut">
              <a:rPr lang="sr-Latn-CS" smtClean="0"/>
              <a:t>20.11.2014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B414-CAA5-4646-A951-619BC318334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D058-43ED-4187-AF38-B01BA073628F}" type="datetimeFigureOut">
              <a:rPr lang="sr-Latn-CS" smtClean="0"/>
              <a:t>20.11.2014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B414-CAA5-4646-A951-619BC318334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D058-43ED-4187-AF38-B01BA073628F}" type="datetimeFigureOut">
              <a:rPr lang="sr-Latn-CS" smtClean="0"/>
              <a:t>20.11.2014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B414-CAA5-4646-A951-619BC318334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0D058-43ED-4187-AF38-B01BA073628F}" type="datetimeFigureOut">
              <a:rPr lang="sr-Latn-CS" smtClean="0"/>
              <a:t>20.11.2014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0B414-CAA5-4646-A951-619BC318334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 Europe-West Satellite 1685x24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-335803"/>
            <a:ext cx="5201132" cy="7408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Ostale države Zapadne Europe</a:t>
            </a:r>
            <a:endParaRPr lang="hr-HR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lipsfieldsinholland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428713"/>
            <a:ext cx="5429287" cy="54292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Razvijeno mliječno </a:t>
            </a:r>
            <a:r>
              <a:rPr lang="hr-HR" dirty="0" err="1" smtClean="0"/>
              <a:t>gospodrarstvo</a:t>
            </a:r>
            <a:r>
              <a:rPr lang="hr-HR" dirty="0" smtClean="0"/>
              <a:t>. Veliki izvoznik voća, povrća i cvijeća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Rotterdam – smjestio se na ušću rijeke Rajne u Sjeverno more. Prirodni uvjeti za razvoj luke. Najveća europska luka - </a:t>
            </a:r>
            <a:r>
              <a:rPr lang="hr-HR" dirty="0" err="1" smtClean="0"/>
              <a:t>Europoort</a:t>
            </a:r>
            <a:endParaRPr lang="hr-HR" dirty="0"/>
          </a:p>
        </p:txBody>
      </p:sp>
      <p:pic>
        <p:nvPicPr>
          <p:cNvPr id="4" name="Content Placeholder 3" descr="puerto-de-rotterd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332037"/>
            <a:ext cx="694632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5144865239_de03820fc2_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4572000" cy="3050381"/>
          </a:xfrm>
        </p:spPr>
      </p:pic>
      <p:pic>
        <p:nvPicPr>
          <p:cNvPr id="5" name="Picture 4" descr="5169119892_5941a43e3e_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883" y="0"/>
            <a:ext cx="4604118" cy="3071810"/>
          </a:xfrm>
          <a:prstGeom prst="rect">
            <a:avLst/>
          </a:prstGeom>
        </p:spPr>
      </p:pic>
      <p:pic>
        <p:nvPicPr>
          <p:cNvPr id="6" name="Picture 5" descr="kuwa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71810"/>
            <a:ext cx="5689630" cy="3786190"/>
          </a:xfrm>
          <a:prstGeom prst="rect">
            <a:avLst/>
          </a:prstGeom>
        </p:spPr>
      </p:pic>
      <p:pic>
        <p:nvPicPr>
          <p:cNvPr id="8" name="Picture 7" descr="t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013" y="3071810"/>
            <a:ext cx="5162987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msterdam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1481"/>
            <a:ext cx="9429781" cy="62865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Amsterdam – glavni grad. Važno industrijsko, trgovačko i turističko središte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_square_in_the_center_of_the_Hag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1" cy="6858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 </a:t>
            </a:r>
            <a:r>
              <a:rPr lang="hr-HR" dirty="0" err="1" smtClean="0"/>
              <a:t>den</a:t>
            </a:r>
            <a:r>
              <a:rPr lang="hr-HR" dirty="0" smtClean="0"/>
              <a:t> Haagu je sjedište nizozemske vlade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lgium_flag-1600x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0313" y="0"/>
            <a:ext cx="9294313" cy="697073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Belgija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Trokut Bruxelles – </a:t>
            </a:r>
            <a:r>
              <a:rPr lang="hr-HR" dirty="0" err="1" smtClean="0"/>
              <a:t>Antwerpen</a:t>
            </a:r>
            <a:r>
              <a:rPr lang="hr-HR" dirty="0" smtClean="0"/>
              <a:t> – </a:t>
            </a:r>
            <a:r>
              <a:rPr lang="hr-HR" dirty="0" err="1" smtClean="0"/>
              <a:t>Gent</a:t>
            </a:r>
            <a:r>
              <a:rPr lang="hr-HR" dirty="0" smtClean="0"/>
              <a:t> je žarište naseljenosti i gospodarstva</a:t>
            </a:r>
            <a:endParaRPr lang="hr-HR" dirty="0"/>
          </a:p>
        </p:txBody>
      </p:sp>
      <p:pic>
        <p:nvPicPr>
          <p:cNvPr id="4" name="Content Placeholder 3" descr="BelgiumMap4'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444600"/>
            <a:ext cx="6875541" cy="541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uxell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1467" y="714355"/>
            <a:ext cx="9215468" cy="614364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Bruxelles – glavni grad, ali i sjedište Europske unije i NATO-a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Antwerpen</a:t>
            </a:r>
            <a:r>
              <a:rPr lang="hr-HR" dirty="0" smtClean="0"/>
              <a:t> – najveća luka. Na estuariju </a:t>
            </a:r>
            <a:r>
              <a:rPr lang="hr-HR" dirty="0" err="1" smtClean="0"/>
              <a:t>Schelde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Content Placeholder 3" descr="ANTWERPEN_SKYLI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426065"/>
            <a:ext cx="6858047" cy="54410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b="1" dirty="0" smtClean="0"/>
              <a:t>Luksemburg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Gospodarski se razvio zahvaljujući bankarstvu. Sjedište velikog broja EU institucija.</a:t>
            </a:r>
            <a:endParaRPr lang="hr-HR" dirty="0"/>
          </a:p>
        </p:txBody>
      </p:sp>
      <p:pic>
        <p:nvPicPr>
          <p:cNvPr id="4" name="Content Placeholder 3" descr="Luxembourg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0957" y="2332037"/>
            <a:ext cx="603304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00026_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-3834"/>
            <a:ext cx="4857784" cy="6865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Koje su države Zapadne Europe?</a:t>
            </a:r>
          </a:p>
          <a:p>
            <a:r>
              <a:rPr lang="hr-H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su kolonije?</a:t>
            </a:r>
          </a:p>
          <a:p>
            <a:r>
              <a:rPr lang="hr-H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Koje su zapadnoeuropske države bile kolonijalne sile?</a:t>
            </a:r>
          </a:p>
          <a:p>
            <a:r>
              <a:rPr lang="hr-H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Zašto se za Belgiju i Nizozemsku kaže da su predvorje Srednje Europe?</a:t>
            </a:r>
          </a:p>
          <a:p>
            <a:r>
              <a:rPr lang="hr-H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Zašto Irsku nazivamo zelenim otokom?</a:t>
            </a:r>
          </a:p>
          <a:p>
            <a:endParaRPr lang="hr-H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reland_(MODIS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0"/>
            <a:ext cx="5003390" cy="68796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229600" cy="1143000"/>
          </a:xfrm>
        </p:spPr>
        <p:txBody>
          <a:bodyPr>
            <a:normAutofit/>
          </a:bodyPr>
          <a:lstStyle/>
          <a:p>
            <a:r>
              <a:rPr lang="hr-H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Irska – zeleni otok</a:t>
            </a:r>
            <a:endParaRPr lang="hr-H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ab90fd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794" y="4286256"/>
            <a:ext cx="1928205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ireland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inn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67"/>
            <a:ext cx="2786050" cy="3714733"/>
          </a:xfrm>
          <a:prstGeom prst="rect">
            <a:avLst/>
          </a:prstGeom>
        </p:spPr>
      </p:pic>
      <p:pic>
        <p:nvPicPr>
          <p:cNvPr id="5" name="Picture 4" descr="microsoft-dublin-datacent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2428875"/>
            <a:ext cx="5905500" cy="44291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r>
              <a:rPr lang="hr-HR" dirty="0" smtClean="0"/>
              <a:t>Nekad siromašna država, danas brz gospodarski razvoj zahvaljujući pristupu EU, otvaranju prema investitorima i ulaganju u obrazovanje.</a:t>
            </a:r>
          </a:p>
          <a:p>
            <a:r>
              <a:rPr lang="hr-HR" dirty="0" smtClean="0"/>
              <a:t>Nekad prehrambena i tekstilna industrija</a:t>
            </a:r>
          </a:p>
          <a:p>
            <a:r>
              <a:rPr lang="hr-HR" dirty="0" smtClean="0"/>
              <a:t>Danas elektronička, računalna i </a:t>
            </a:r>
            <a:r>
              <a:rPr lang="hr-HR" dirty="0" smtClean="0">
                <a:solidFill>
                  <a:schemeClr val="bg1"/>
                </a:solidFill>
              </a:rPr>
              <a:t>telekomunika</a:t>
            </a:r>
            <a:r>
              <a:rPr lang="hr-HR" dirty="0" smtClean="0"/>
              <a:t>cijska industrija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Dublin</a:t>
            </a:r>
            <a:endParaRPr lang="hr-HR" dirty="0"/>
          </a:p>
        </p:txBody>
      </p:sp>
      <p:pic>
        <p:nvPicPr>
          <p:cNvPr id="4" name="Content Placeholder 3" descr="dublin_ireland_2012_metroscenes.com_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4755"/>
            <a:ext cx="9215538" cy="54832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Ponovimo!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 fontScale="62500" lnSpcReduction="20000"/>
          </a:bodyPr>
          <a:lstStyle/>
          <a:p>
            <a:r>
              <a:rPr lang="hr-HR" dirty="0"/>
              <a:t>Zašto su Belgija i Nizozemska bile kolonijalne sile? </a:t>
            </a:r>
          </a:p>
          <a:p>
            <a:r>
              <a:rPr lang="hr-HR" dirty="0"/>
              <a:t>Zašto su se Nizozemci okrenuli moru i osvajanju tuđih krajeva?</a:t>
            </a:r>
          </a:p>
          <a:p>
            <a:r>
              <a:rPr lang="hr-HR" dirty="0"/>
              <a:t>Zašto se Rotterdam razvio u najznačajniju luku Europe?</a:t>
            </a:r>
          </a:p>
          <a:p>
            <a:r>
              <a:rPr lang="hr-HR" dirty="0"/>
              <a:t>Što su </a:t>
            </a:r>
            <a:r>
              <a:rPr lang="hr-HR" dirty="0" err="1"/>
              <a:t>polderi</a:t>
            </a:r>
            <a:r>
              <a:rPr lang="hr-HR" dirty="0"/>
              <a:t> i kako nastaju?</a:t>
            </a:r>
          </a:p>
          <a:p>
            <a:r>
              <a:rPr lang="hr-HR" dirty="0"/>
              <a:t>Zašto kažemo da su Nizozemci u vječnoj borbi s morem?</a:t>
            </a:r>
          </a:p>
          <a:p>
            <a:r>
              <a:rPr lang="hr-HR" dirty="0"/>
              <a:t>Koji je glavni grad NL, a u kojem je gradu sjedište vlade?</a:t>
            </a:r>
          </a:p>
          <a:p>
            <a:r>
              <a:rPr lang="hr-HR" dirty="0"/>
              <a:t>Iako su velik proizvođač hrane, u kojem sektoru radi većina Nizozemaca?</a:t>
            </a:r>
          </a:p>
          <a:p>
            <a:r>
              <a:rPr lang="hr-HR" dirty="0"/>
              <a:t>Zašto Bruxelles ima administrativni status unutar Belgije?</a:t>
            </a:r>
          </a:p>
          <a:p>
            <a:r>
              <a:rPr lang="hr-HR" dirty="0"/>
              <a:t>Koji dio Belgije je </a:t>
            </a:r>
            <a:r>
              <a:rPr lang="hr-HR" dirty="0" err="1"/>
              <a:t>zaravnjen</a:t>
            </a:r>
            <a:r>
              <a:rPr lang="hr-HR" dirty="0"/>
              <a:t>, a gdje nalazimo pobrđa?</a:t>
            </a:r>
          </a:p>
          <a:p>
            <a:r>
              <a:rPr lang="hr-HR" dirty="0"/>
              <a:t>Koja je najvažnija luka Belgije?</a:t>
            </a:r>
          </a:p>
          <a:p>
            <a:r>
              <a:rPr lang="hr-HR" dirty="0"/>
              <a:t>Zahvaljujući čemu se je razvio  Luksemburg?</a:t>
            </a:r>
          </a:p>
          <a:p>
            <a:r>
              <a:rPr lang="hr-HR" dirty="0"/>
              <a:t>Zbog čega se Irska dugo vremena nije mogla gospodarski razvijati?</a:t>
            </a:r>
          </a:p>
          <a:p>
            <a:r>
              <a:rPr lang="hr-HR" dirty="0"/>
              <a:t>Zašto Irsku nazivamo zelenim otokom?</a:t>
            </a:r>
          </a:p>
          <a:p>
            <a:r>
              <a:rPr lang="hr-HR" dirty="0"/>
              <a:t>Koji su preduvjeti zbog kojih se razvila Irska?</a:t>
            </a:r>
          </a:p>
          <a:p>
            <a:r>
              <a:rPr lang="hr-HR" dirty="0"/>
              <a:t>Koja je industrija razvijena u Irskoj?</a:t>
            </a:r>
          </a:p>
          <a:p>
            <a:r>
              <a:rPr lang="hr-HR" dirty="0"/>
              <a:t>Koji je glavni grad Irske?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hoolkaart-benelux-klein-7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0"/>
            <a:ext cx="4962678" cy="590227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BENELUX (</a:t>
            </a:r>
            <a:r>
              <a:rPr lang="hr-HR" dirty="0" err="1" smtClean="0"/>
              <a:t>hrv</a:t>
            </a:r>
            <a:r>
              <a:rPr lang="hr-HR" dirty="0" smtClean="0"/>
              <a:t>. Beneluks)</a:t>
            </a:r>
            <a:br>
              <a:rPr lang="hr-HR" dirty="0" smtClean="0"/>
            </a:br>
            <a:r>
              <a:rPr lang="hr-HR" b="1" dirty="0" err="1" smtClean="0"/>
              <a:t>BEL</a:t>
            </a:r>
            <a:r>
              <a:rPr lang="hr-HR" dirty="0" err="1" smtClean="0"/>
              <a:t>gie</a:t>
            </a:r>
            <a:r>
              <a:rPr lang="hr-HR" dirty="0" smtClean="0"/>
              <a:t> + </a:t>
            </a:r>
            <a:r>
              <a:rPr lang="hr-HR" b="1" dirty="0" err="1" smtClean="0"/>
              <a:t>NE</a:t>
            </a:r>
            <a:r>
              <a:rPr lang="hr-HR" dirty="0" err="1" smtClean="0"/>
              <a:t>derland</a:t>
            </a:r>
            <a:r>
              <a:rPr lang="hr-HR" dirty="0" smtClean="0"/>
              <a:t> + </a:t>
            </a:r>
            <a:r>
              <a:rPr lang="hr-HR" b="1" dirty="0" smtClean="0"/>
              <a:t>LUX</a:t>
            </a:r>
            <a:r>
              <a:rPr lang="hr-HR" dirty="0" smtClean="0"/>
              <a:t>embourg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reland-UK-Northern-Franc-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7572428" cy="693501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Gusto naseljeno područje Europe (preko 300 st/km</a:t>
            </a:r>
            <a:r>
              <a:rPr lang="hr-HR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²)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Nizozemska i Belgija su najgušće naseljene države unutar EU.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etherlands-tulip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-357214"/>
            <a:ext cx="5264485" cy="738417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Nizozemska</a:t>
            </a:r>
            <a:endParaRPr lang="hr-HR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Država s dugom pomorskom i trgovačkom tradicijom.</a:t>
            </a:r>
          </a:p>
          <a:p>
            <a:r>
              <a:rPr lang="hr-HR" dirty="0" smtClean="0"/>
              <a:t>Zbog prirodnog siromaštva narod Nizozemske se morao okrenuti moru.</a:t>
            </a:r>
          </a:p>
          <a:p>
            <a:r>
              <a:rPr lang="hr-HR" dirty="0" smtClean="0"/>
              <a:t>Vječna borba s morem</a:t>
            </a:r>
          </a:p>
          <a:p>
            <a:r>
              <a:rPr lang="hr-HR" dirty="0" smtClean="0"/>
              <a:t>Osvajanje prekomorskih teritorija </a:t>
            </a:r>
          </a:p>
          <a:p>
            <a:pPr>
              <a:buNone/>
            </a:pPr>
            <a:r>
              <a:rPr lang="hr-HR" dirty="0" smtClean="0"/>
              <a:t>(Indonezija – začini, </a:t>
            </a:r>
          </a:p>
          <a:p>
            <a:pPr>
              <a:buNone/>
            </a:pPr>
            <a:r>
              <a:rPr lang="hr-HR" dirty="0" smtClean="0"/>
              <a:t>Južna Afrika – rude i poljoprivredni proizvodi</a:t>
            </a:r>
          </a:p>
          <a:p>
            <a:pPr>
              <a:buNone/>
            </a:pPr>
            <a:r>
              <a:rPr lang="hr-HR" dirty="0" smtClean="0"/>
              <a:t>Nizozemski Antili i </a:t>
            </a:r>
            <a:r>
              <a:rPr lang="hr-HR" dirty="0" err="1" smtClean="0"/>
              <a:t>Aruba</a:t>
            </a:r>
            <a:r>
              <a:rPr lang="hr-HR" dirty="0" smtClean="0"/>
              <a:t> – šećerna trstika)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lips-cala-turbin_2470270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332037"/>
            <a:ext cx="7244918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r>
              <a:rPr lang="hr-HR" sz="3600" dirty="0" err="1" smtClean="0"/>
              <a:t>Polderi</a:t>
            </a:r>
            <a:r>
              <a:rPr lang="hr-HR" sz="3600" dirty="0" smtClean="0"/>
              <a:t> – su isušena područja nastala preotimanjem morskih površina i njihovim uređenjem za poljoprivredu i naseljavanje ljudi. To su umjetne depresije</a:t>
            </a:r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" name="Content Placeholder 9" descr="polder_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61635"/>
            <a:ext cx="8558386" cy="67963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polders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818" y="0"/>
            <a:ext cx="6863578" cy="6863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406</Words>
  <Application>Microsoft Office PowerPoint</Application>
  <PresentationFormat>On-screen Show (4:3)</PresentationFormat>
  <Paragraphs>49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Ostale države Zapadne Europe</vt:lpstr>
      <vt:lpstr>Slide 2</vt:lpstr>
      <vt:lpstr>BENELUX (hrv. Beneluks) BELgie + NEderland + LUXembourg</vt:lpstr>
      <vt:lpstr>Gusto naseljeno područje Europe (preko 300 st/km²). Nizozemska i Belgija su najgušće naseljene države unutar EU.</vt:lpstr>
      <vt:lpstr>Nizozemska</vt:lpstr>
      <vt:lpstr>Slide 6</vt:lpstr>
      <vt:lpstr>Polderi – su isušena područja nastala preotimanjem morskih površina i njihovim uređenjem za poljoprivredu i naseljavanje ljudi. To su umjetne depresije</vt:lpstr>
      <vt:lpstr>Slide 8</vt:lpstr>
      <vt:lpstr>Slide 9</vt:lpstr>
      <vt:lpstr>Razvijeno mliječno gospodrarstvo. Veliki izvoznik voća, povrća i cvijeća</vt:lpstr>
      <vt:lpstr>Rotterdam – smjestio se na ušću rijeke Rajne u Sjeverno more. Prirodni uvjeti za razvoj luke. Najveća europska luka - Europoort</vt:lpstr>
      <vt:lpstr>Slide 12</vt:lpstr>
      <vt:lpstr>Amsterdam – glavni grad. Važno industrijsko, trgovačko i turističko središte</vt:lpstr>
      <vt:lpstr>U den Haagu je sjedište nizozemske vlade</vt:lpstr>
      <vt:lpstr>Belgija</vt:lpstr>
      <vt:lpstr>Trokut Bruxelles – Antwerpen – Gent je žarište naseljenosti i gospodarstva</vt:lpstr>
      <vt:lpstr>Bruxelles – glavni grad, ali i sjedište Europske unije i NATO-a</vt:lpstr>
      <vt:lpstr>Antwerpen – najveća luka. Na estuariju Schelde.</vt:lpstr>
      <vt:lpstr>Luksemburg Gospodarski se razvio zahvaljujući bankarstvu. Sjedište velikog broja EU institucija.</vt:lpstr>
      <vt:lpstr>Irska – zeleni otok</vt:lpstr>
      <vt:lpstr>Slide 21</vt:lpstr>
      <vt:lpstr>Slide 22</vt:lpstr>
      <vt:lpstr>Dublin</vt:lpstr>
      <vt:lpstr>Ponovimo!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Davor Gorgeous</dc:creator>
  <cp:lastModifiedBy>Davor Gorgeous</cp:lastModifiedBy>
  <cp:revision>10</cp:revision>
  <dcterms:created xsi:type="dcterms:W3CDTF">2014-11-20T18:02:15Z</dcterms:created>
  <dcterms:modified xsi:type="dcterms:W3CDTF">2014-11-20T21:49:45Z</dcterms:modified>
</cp:coreProperties>
</file>