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70" r:id="rId15"/>
    <p:sldId id="269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BB8A-570D-4054-9470-B25AE4760132}" type="datetimeFigureOut">
              <a:rPr lang="hr-HR" smtClean="0"/>
              <a:pPr/>
              <a:t>23.11.2014.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16EEB7-C539-4777-909A-CEF3F63A564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BB8A-570D-4054-9470-B25AE4760132}" type="datetimeFigureOut">
              <a:rPr lang="hr-HR" smtClean="0"/>
              <a:pPr/>
              <a:t>23.11.2014.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EEB7-C539-4777-909A-CEF3F63A56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A16EEB7-C539-4777-909A-CEF3F63A564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BB8A-570D-4054-9470-B25AE4760132}" type="datetimeFigureOut">
              <a:rPr lang="hr-HR" smtClean="0"/>
              <a:pPr/>
              <a:t>23.11.2014.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BB8A-570D-4054-9470-B25AE4760132}" type="datetimeFigureOut">
              <a:rPr lang="hr-HR" smtClean="0"/>
              <a:pPr/>
              <a:t>23.11.2014.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A16EEB7-C539-4777-909A-CEF3F63A564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BB8A-570D-4054-9470-B25AE4760132}" type="datetimeFigureOut">
              <a:rPr lang="hr-HR" smtClean="0"/>
              <a:pPr/>
              <a:t>23.11.2014.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16EEB7-C539-4777-909A-CEF3F63A564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C0BBB8A-570D-4054-9470-B25AE4760132}" type="datetimeFigureOut">
              <a:rPr lang="hr-HR" smtClean="0"/>
              <a:pPr/>
              <a:t>23.11.2014.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EEB7-C539-4777-909A-CEF3F63A564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BB8A-570D-4054-9470-B25AE4760132}" type="datetimeFigureOut">
              <a:rPr lang="hr-HR" smtClean="0"/>
              <a:pPr/>
              <a:t>23.11.2014.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A16EEB7-C539-4777-909A-CEF3F63A564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BB8A-570D-4054-9470-B25AE4760132}" type="datetimeFigureOut">
              <a:rPr lang="hr-HR" smtClean="0"/>
              <a:pPr/>
              <a:t>23.11.2014.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A16EEB7-C539-4777-909A-CEF3F63A56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BB8A-570D-4054-9470-B25AE4760132}" type="datetimeFigureOut">
              <a:rPr lang="hr-HR" smtClean="0"/>
              <a:pPr/>
              <a:t>23.11.2014.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16EEB7-C539-4777-909A-CEF3F63A564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16EEB7-C539-4777-909A-CEF3F63A564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BB8A-570D-4054-9470-B25AE4760132}" type="datetimeFigureOut">
              <a:rPr lang="hr-HR" smtClean="0"/>
              <a:pPr/>
              <a:t>23.11.2014.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A16EEB7-C539-4777-909A-CEF3F63A564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C0BBB8A-570D-4054-9470-B25AE4760132}" type="datetimeFigureOut">
              <a:rPr lang="hr-HR" smtClean="0"/>
              <a:pPr/>
              <a:t>23.11.2014.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C0BBB8A-570D-4054-9470-B25AE4760132}" type="datetimeFigureOut">
              <a:rPr lang="hr-HR" smtClean="0"/>
              <a:pPr/>
              <a:t>23.11.2014.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16EEB7-C539-4777-909A-CEF3F63A564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Sunčana </a:t>
            </a:r>
            <a:r>
              <a:rPr lang="hr-HR" dirty="0" err="1" smtClean="0"/>
              <a:t>Škrinjarić</a:t>
            </a:r>
            <a:r>
              <a:rPr lang="hr-HR" dirty="0" smtClean="0"/>
              <a:t>: </a:t>
            </a:r>
            <a:br>
              <a:rPr lang="hr-HR" dirty="0" smtClean="0"/>
            </a:br>
            <a:r>
              <a:rPr lang="hr-HR" dirty="0" smtClean="0"/>
              <a:t>Ulica predaka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i</a:t>
            </a:r>
            <a:r>
              <a:rPr lang="hr-HR" dirty="0" smtClean="0"/>
              <a:t>sječci iz dnevnih novina i oglasa pisani kurzivom svjedoče o društvenim prilikama vremena u kojem se radnja romana odvija – </a:t>
            </a:r>
            <a:r>
              <a:rPr lang="hr-HR" dirty="0" smtClean="0">
                <a:solidFill>
                  <a:srgbClr val="C00000"/>
                </a:solidFill>
              </a:rPr>
              <a:t>uvjerljivost, dokumentaristički stil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Karakterizacija likova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0" cy="577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TAJANA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FIZIČKA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PSIHOLOŠKA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SOCIJALNA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ETIČKA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-ima</a:t>
                      </a:r>
                      <a:r>
                        <a:rPr lang="hr-HR" baseline="0" dirty="0" smtClean="0"/>
                        <a:t> lijepe oči, ali šiljato lice i previše kose</a:t>
                      </a:r>
                    </a:p>
                    <a:p>
                      <a:r>
                        <a:rPr lang="hr-HR" baseline="0" dirty="0" smtClean="0"/>
                        <a:t>-nije lijepa poput majke</a:t>
                      </a:r>
                    </a:p>
                    <a:p>
                      <a:r>
                        <a:rPr lang="hr-HR" baseline="0" dirty="0" smtClean="0"/>
                        <a:t>-godinama se proljepšava, postaje zaljubljiva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-pronicljiva, inteligentna,</a:t>
                      </a:r>
                      <a:r>
                        <a:rPr lang="hr-HR" baseline="0" dirty="0" smtClean="0"/>
                        <a:t> osjetljiva</a:t>
                      </a:r>
                    </a:p>
                    <a:p>
                      <a:r>
                        <a:rPr lang="hr-HR" baseline="0" dirty="0" smtClean="0"/>
                        <a:t>-načitana, znatiželjna</a:t>
                      </a:r>
                    </a:p>
                    <a:p>
                      <a:r>
                        <a:rPr lang="hr-HR" baseline="0" dirty="0" smtClean="0"/>
                        <a:t>-teško sklapa prijateljstva</a:t>
                      </a:r>
                    </a:p>
                    <a:p>
                      <a:r>
                        <a:rPr lang="hr-HR" baseline="0" dirty="0" smtClean="0"/>
                        <a:t>-usamljena, željna ljubavi </a:t>
                      </a:r>
                    </a:p>
                    <a:p>
                      <a:r>
                        <a:rPr lang="hr-HR" baseline="0" dirty="0" smtClean="0"/>
                        <a:t>-neobična</a:t>
                      </a:r>
                    </a:p>
                    <a:p>
                      <a:r>
                        <a:rPr lang="hr-HR" baseline="0" dirty="0" smtClean="0"/>
                        <a:t>-strpljivo podnosi sve nepravde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-iz bogate obitelji</a:t>
                      </a:r>
                    </a:p>
                    <a:p>
                      <a:r>
                        <a:rPr lang="hr-HR" dirty="0" smtClean="0"/>
                        <a:t>-ima najskuplje igračke </a:t>
                      </a:r>
                    </a:p>
                    <a:p>
                      <a:r>
                        <a:rPr lang="hr-HR" dirty="0" smtClean="0"/>
                        <a:t>-roditelji igračkama nadomještaju nedostatak</a:t>
                      </a:r>
                      <a:r>
                        <a:rPr lang="hr-HR" baseline="0" dirty="0" smtClean="0"/>
                        <a:t> ljubavi i topline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-utjehu i ljubav pronalazi u medvjediću, a kasnije</a:t>
                      </a:r>
                      <a:r>
                        <a:rPr lang="hr-HR" baseline="0" dirty="0" smtClean="0"/>
                        <a:t> se zaljubljuje u starije muškarce iz svoje okoline</a:t>
                      </a:r>
                    </a:p>
                    <a:p>
                      <a:r>
                        <a:rPr lang="hr-HR" baseline="0" dirty="0" smtClean="0"/>
                        <a:t>-osjeća privrženost tetici i seoskoj djeci, kasnije i prema profesorici klavira</a:t>
                      </a:r>
                    </a:p>
                    <a:p>
                      <a:r>
                        <a:rPr lang="hr-HR" baseline="0" dirty="0" smtClean="0"/>
                        <a:t>-pati za majčinom ljubavi</a:t>
                      </a:r>
                    </a:p>
                    <a:p>
                      <a:r>
                        <a:rPr lang="hr-HR" baseline="0" dirty="0" smtClean="0"/>
                        <a:t>-žali Teticu, ali je i sama prema njoj puno puta nepravedna 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Karakterizacija likova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0" cy="522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Majka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FIZIČKA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PSIHOLOŠKA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SOCIJALNA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ETIČKA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-iznimno</a:t>
                      </a:r>
                      <a:r>
                        <a:rPr lang="hr-HR" baseline="0" dirty="0" smtClean="0"/>
                        <a:t> lijepa, plavokosa, elegantna, šarmantna, dotjerana s puno stila i ukusa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-sklona</a:t>
                      </a:r>
                      <a:r>
                        <a:rPr lang="hr-HR" baseline="0" dirty="0" smtClean="0"/>
                        <a:t> flertovima, zavodnica</a:t>
                      </a:r>
                    </a:p>
                    <a:p>
                      <a:r>
                        <a:rPr lang="hr-HR" baseline="0" dirty="0" smtClean="0"/>
                        <a:t>-doživljava dijete kao grešku i teret</a:t>
                      </a:r>
                    </a:p>
                    <a:p>
                      <a:r>
                        <a:rPr lang="hr-HR" baseline="0" dirty="0" smtClean="0"/>
                        <a:t>-teatralna, strastvena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hr-HR" baseline="0" dirty="0" smtClean="0"/>
                        <a:t>obrazovana, govori nekoliko jezika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hr-HR" baseline="0" dirty="0" smtClean="0"/>
                        <a:t>sve podređuje sebi, manipulira muškarcima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hr-HR" baseline="0" dirty="0" smtClean="0"/>
                        <a:t>nasilna, sklona izljevima mržnje i bijesa prema Tajani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-iz bogate obitelji</a:t>
                      </a:r>
                      <a:r>
                        <a:rPr lang="hr-HR" baseline="0" dirty="0" smtClean="0"/>
                        <a:t> liječnika i intelektualaca</a:t>
                      </a:r>
                    </a:p>
                    <a:p>
                      <a:r>
                        <a:rPr lang="hr-HR" baseline="0" dirty="0" smtClean="0"/>
                        <a:t>-bogato se udaje</a:t>
                      </a:r>
                    </a:p>
                    <a:p>
                      <a:r>
                        <a:rPr lang="hr-HR" baseline="0" dirty="0" smtClean="0"/>
                        <a:t>-ima auto, šofera, sluškinje, skupi nakit i odjeću</a:t>
                      </a:r>
                    </a:p>
                    <a:p>
                      <a:r>
                        <a:rPr lang="hr-HR" baseline="0" dirty="0" smtClean="0"/>
                        <a:t>-rat je naglo osiromašuje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-ohola,</a:t>
                      </a:r>
                      <a:r>
                        <a:rPr lang="hr-HR" baseline="0" dirty="0" smtClean="0"/>
                        <a:t> sebična, okrutna, nemoralna, egocentrična, agresivna, hladna, koristoljubiva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Karakterizacija likova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0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Tetica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FIZIČKA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PSIHOLOŠKA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SOCIJALNA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ETIČKA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-neugledna,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dirty="0" smtClean="0"/>
                        <a:t>nije</a:t>
                      </a:r>
                      <a:r>
                        <a:rPr lang="hr-HR" baseline="0" dirty="0" smtClean="0"/>
                        <a:t> lijepa kao sestra ima malu glavu, nespretno hoda, ruke su joj hrapave i ispucane, u poderanim je papučama, puši čikove i gladuje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-neudana, starija žena koju smatraju zaostalom</a:t>
                      </a:r>
                    </a:p>
                    <a:p>
                      <a:r>
                        <a:rPr lang="hr-HR" dirty="0" smtClean="0"/>
                        <a:t>-jednostavna i bezazlena</a:t>
                      </a:r>
                    </a:p>
                    <a:p>
                      <a:r>
                        <a:rPr lang="hr-HR" dirty="0" smtClean="0"/>
                        <a:t>-živi s </a:t>
                      </a:r>
                      <a:r>
                        <a:rPr lang="hr-HR" dirty="0" err="1" smtClean="0"/>
                        <a:t>Tajaninim</a:t>
                      </a:r>
                      <a:r>
                        <a:rPr lang="hr-HR" baseline="0" dirty="0" smtClean="0"/>
                        <a:t> roditeljima i služi im kao sluškinja</a:t>
                      </a:r>
                    </a:p>
                    <a:p>
                      <a:r>
                        <a:rPr lang="hr-HR" baseline="0" dirty="0" smtClean="0"/>
                        <a:t>-</a:t>
                      </a:r>
                      <a:r>
                        <a:rPr lang="hr-HR" baseline="0" dirty="0" err="1" smtClean="0"/>
                        <a:t>Tajanina</a:t>
                      </a:r>
                      <a:r>
                        <a:rPr lang="hr-HR" baseline="0" dirty="0" smtClean="0"/>
                        <a:t> majka i očuh se iživljavaju na njoj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-ima pravo na polovicu kuće, ali je drže za</a:t>
                      </a:r>
                      <a:r>
                        <a:rPr lang="hr-HR" baseline="0" dirty="0" smtClean="0"/>
                        <a:t> zaostalu pa cijeli život ostaje žrtva iskorištavanja svoje sestre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-dobra, bezazlena, jednostavna</a:t>
                      </a:r>
                    </a:p>
                    <a:p>
                      <a:r>
                        <a:rPr lang="hr-HR" dirty="0" smtClean="0"/>
                        <a:t>-miri</a:t>
                      </a:r>
                      <a:r>
                        <a:rPr lang="hr-HR" baseline="0" dirty="0" smtClean="0"/>
                        <a:t> se sa svojom sudbinom</a:t>
                      </a:r>
                    </a:p>
                    <a:p>
                      <a:r>
                        <a:rPr lang="hr-HR" baseline="0" dirty="0" smtClean="0"/>
                        <a:t>-privržena Tajani, žali je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Karakterizacija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0" cy="43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NOVI TATA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FIZIČKA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PSIHOLOŠKA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SOCIJALNA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ETIČKA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-zgodan,</a:t>
                      </a:r>
                      <a:r>
                        <a:rPr lang="hr-HR" baseline="0" dirty="0" smtClean="0"/>
                        <a:t> otmjen i šarmantan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-zaljubljen u svoju ženu, ljubomoran, strastven </a:t>
                      </a:r>
                    </a:p>
                    <a:p>
                      <a:r>
                        <a:rPr lang="hr-HR" dirty="0" smtClean="0"/>
                        <a:t>-nasilan </a:t>
                      </a:r>
                    </a:p>
                    <a:p>
                      <a:r>
                        <a:rPr lang="hr-HR" dirty="0" smtClean="0"/>
                        <a:t>-vrijedan</a:t>
                      </a:r>
                    </a:p>
                    <a:p>
                      <a:r>
                        <a:rPr lang="hr-HR" dirty="0" smtClean="0"/>
                        <a:t>-muškarac</a:t>
                      </a:r>
                      <a:r>
                        <a:rPr lang="hr-HR" baseline="0" dirty="0" smtClean="0"/>
                        <a:t> kojem žena </a:t>
                      </a:r>
                      <a:r>
                        <a:rPr lang="hr-HR" i="1" baseline="0" dirty="0" smtClean="0"/>
                        <a:t>nabija rogove, </a:t>
                      </a:r>
                      <a:r>
                        <a:rPr lang="hr-HR" i="0" baseline="0" dirty="0" err="1" smtClean="0"/>
                        <a:t>izmanipuliran</a:t>
                      </a:r>
                      <a:endParaRPr lang="hr-HR" i="0" baseline="0" dirty="0" smtClean="0"/>
                    </a:p>
                    <a:p>
                      <a:r>
                        <a:rPr lang="hr-HR" dirty="0" smtClean="0"/>
                        <a:t>-za vrijeme rata boji se za </a:t>
                      </a:r>
                      <a:r>
                        <a:rPr lang="hr-HR" smtClean="0"/>
                        <a:t>svoju poziciju</a:t>
                      </a:r>
                      <a:endParaRPr lang="hr-HR" dirty="0" smtClean="0"/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-situiran,</a:t>
                      </a:r>
                      <a:r>
                        <a:rPr lang="hr-HR" baseline="0" dirty="0" smtClean="0"/>
                        <a:t> na visokom položaju u dobroj tvrtki</a:t>
                      </a:r>
                    </a:p>
                    <a:p>
                      <a:r>
                        <a:rPr lang="hr-HR" baseline="0" dirty="0" smtClean="0"/>
                        <a:t>-vozi skupi auto i provodi se po mondenim mjestima za izlazak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-nepravedan prema tetici i Tajani, okrivljuje ih za svoje probleme</a:t>
                      </a:r>
                    </a:p>
                    <a:p>
                      <a:r>
                        <a:rPr lang="hr-HR" dirty="0" smtClean="0"/>
                        <a:t>-bezosjećajan prema Tajani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Karakterizacija likova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0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OTAC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FIZIČKA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PSIHOLOŠKA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SOCIJALNA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ETIČKA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-otac</a:t>
                      </a:r>
                      <a:r>
                        <a:rPr lang="hr-HR" baseline="0" dirty="0" smtClean="0"/>
                        <a:t> je fizički prisutan u romanu posredstvom </a:t>
                      </a:r>
                      <a:r>
                        <a:rPr lang="hr-HR" i="1" baseline="0" dirty="0" smtClean="0"/>
                        <a:t>kamena</a:t>
                      </a:r>
                    </a:p>
                    <a:p>
                      <a:r>
                        <a:rPr lang="hr-HR" i="1" baseline="0" dirty="0" smtClean="0"/>
                        <a:t>-</a:t>
                      </a:r>
                      <a:r>
                        <a:rPr lang="hr-HR" i="0" baseline="0" dirty="0" smtClean="0"/>
                        <a:t>od tetice doznaje da je niska rasta, ali crn i zgodan</a:t>
                      </a:r>
                    </a:p>
                    <a:p>
                      <a:r>
                        <a:rPr lang="hr-HR" i="0" baseline="0" dirty="0" smtClean="0"/>
                        <a:t>-na kraju romana utegnut u vojnu uniformu (</a:t>
                      </a:r>
                      <a:r>
                        <a:rPr lang="hr-HR" i="1" baseline="0" dirty="0" smtClean="0"/>
                        <a:t>nasilna disciplina tijela</a:t>
                      </a:r>
                      <a:r>
                        <a:rPr lang="hr-HR" i="0" baseline="0" dirty="0" smtClean="0"/>
                        <a:t>)</a:t>
                      </a:r>
                      <a:endParaRPr lang="hr-H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</a:t>
                      </a:r>
                      <a:r>
                        <a:rPr lang="hr-HR" dirty="0" err="1" smtClean="0"/>
                        <a:t>bohem</a:t>
                      </a:r>
                      <a:endParaRPr lang="hr-HR" dirty="0" smtClean="0"/>
                    </a:p>
                    <a:p>
                      <a:r>
                        <a:rPr lang="hr-HR" dirty="0" smtClean="0"/>
                        <a:t>-revolucionar</a:t>
                      </a:r>
                    </a:p>
                    <a:p>
                      <a:r>
                        <a:rPr lang="hr-HR" dirty="0" smtClean="0"/>
                        <a:t>-umjetnički</a:t>
                      </a:r>
                      <a:r>
                        <a:rPr lang="hr-HR" baseline="0" dirty="0" smtClean="0"/>
                        <a:t> tip</a:t>
                      </a:r>
                    </a:p>
                    <a:p>
                      <a:r>
                        <a:rPr lang="hr-HR" baseline="0" dirty="0" smtClean="0"/>
                        <a:t>-zanesenjak</a:t>
                      </a:r>
                    </a:p>
                    <a:p>
                      <a:r>
                        <a:rPr lang="hr-HR" baseline="0" dirty="0" smtClean="0"/>
                        <a:t>-sklon alkoholu</a:t>
                      </a:r>
                    </a:p>
                    <a:p>
                      <a:r>
                        <a:rPr lang="hr-HR" baseline="0" dirty="0" smtClean="0"/>
                        <a:t>-nepromišljen</a:t>
                      </a:r>
                      <a:endParaRPr lang="hr-H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-siromašan</a:t>
                      </a:r>
                    </a:p>
                    <a:p>
                      <a:r>
                        <a:rPr lang="hr-HR" dirty="0" smtClean="0"/>
                        <a:t>-ne</a:t>
                      </a:r>
                      <a:r>
                        <a:rPr lang="hr-HR" baseline="0" dirty="0" smtClean="0"/>
                        <a:t> može financirati ni sebe, a kamoli Tajanu i njezinu majku</a:t>
                      </a:r>
                    </a:p>
                    <a:p>
                      <a:r>
                        <a:rPr lang="hr-HR" baseline="0" dirty="0" smtClean="0"/>
                        <a:t>- po riječima tetice </a:t>
                      </a:r>
                      <a:r>
                        <a:rPr lang="hr-HR" i="1" baseline="0" dirty="0" err="1" smtClean="0"/>
                        <a:t>niškoristi</a:t>
                      </a:r>
                      <a:r>
                        <a:rPr lang="hr-HR" i="1" baseline="0" dirty="0" smtClean="0"/>
                        <a:t>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-ne</a:t>
                      </a:r>
                      <a:r>
                        <a:rPr lang="hr-HR" baseline="0" dirty="0" smtClean="0"/>
                        <a:t> poznaje</a:t>
                      </a:r>
                      <a:r>
                        <a:rPr lang="hr-HR" dirty="0" smtClean="0"/>
                        <a:t> </a:t>
                      </a:r>
                      <a:r>
                        <a:rPr lang="hr-HR" baseline="0" dirty="0" smtClean="0"/>
                        <a:t>Tajanu, ali misli da može s njome uspostaviti odnos</a:t>
                      </a:r>
                    </a:p>
                    <a:p>
                      <a:r>
                        <a:rPr lang="hr-HR" baseline="0" dirty="0" smtClean="0"/>
                        <a:t>-vidi je kao priliku za nov i bolji život, ali ne shvaća da nije bio prisutan u njezinom životu i da su zapravo stranci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piscu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hrvatska </a:t>
            </a:r>
            <a:r>
              <a:rPr lang="hr-HR" dirty="0"/>
              <a:t>spisateljica rođena 30-tih god. prošlog </a:t>
            </a:r>
            <a:r>
              <a:rPr lang="hr-HR" dirty="0" smtClean="0"/>
              <a:t>stoljeća</a:t>
            </a:r>
          </a:p>
          <a:p>
            <a:r>
              <a:rPr lang="hr-HR" dirty="0" smtClean="0"/>
              <a:t>značajnija </a:t>
            </a:r>
            <a:r>
              <a:rPr lang="hr-HR" dirty="0"/>
              <a:t>djela: </a:t>
            </a:r>
            <a:r>
              <a:rPr lang="hr-HR" i="1" dirty="0"/>
              <a:t>Kaktus bajke, Ljeto u modrom kaputu, Dva smijeha, Zmaj od stakla, Svaštara, Slikar u </a:t>
            </a:r>
            <a:r>
              <a:rPr lang="hr-HR" i="1" dirty="0" smtClean="0"/>
              <a:t>šumi</a:t>
            </a:r>
            <a:endParaRPr lang="hr-HR" dirty="0" smtClean="0"/>
          </a:p>
          <a:p>
            <a:r>
              <a:rPr lang="hr-HR" dirty="0"/>
              <a:t>u</a:t>
            </a:r>
            <a:r>
              <a:rPr lang="hr-HR" dirty="0" smtClean="0"/>
              <a:t>mrla 2004.g. 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Vrsta djela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C00000"/>
                </a:solidFill>
              </a:rPr>
              <a:t>roman o odrastanju</a:t>
            </a:r>
            <a:r>
              <a:rPr lang="hr-HR" dirty="0" smtClean="0"/>
              <a:t>: prikaz realistične i bolne slike djetinjstva</a:t>
            </a:r>
          </a:p>
          <a:p>
            <a:r>
              <a:rPr lang="hr-HR" dirty="0" smtClean="0"/>
              <a:t>nema idealizirane slike djetinjstva, dječjih avantura i </a:t>
            </a:r>
            <a:r>
              <a:rPr lang="hr-HR" dirty="0" smtClean="0"/>
              <a:t>poduhvata</a:t>
            </a:r>
          </a:p>
          <a:p>
            <a:r>
              <a:rPr lang="hr-HR" i="1" dirty="0" smtClean="0">
                <a:solidFill>
                  <a:srgbClr val="C00000"/>
                </a:solidFill>
              </a:rPr>
              <a:t>s</a:t>
            </a:r>
            <a:r>
              <a:rPr lang="hr-HR" i="1" dirty="0" smtClean="0">
                <a:solidFill>
                  <a:srgbClr val="C00000"/>
                </a:solidFill>
              </a:rPr>
              <a:t>pomenar jednog djetinjstva</a:t>
            </a:r>
            <a:r>
              <a:rPr lang="hr-HR" i="1" dirty="0" smtClean="0"/>
              <a:t>, </a:t>
            </a:r>
            <a:r>
              <a:rPr lang="hr-HR" dirty="0" smtClean="0"/>
              <a:t>kratke opaske o ljudima, mjestima i događajima poput dnevničkog zapisa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Glavni lik i pripovjedač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Tajana (glavni lik)</a:t>
            </a:r>
          </a:p>
          <a:p>
            <a:r>
              <a:rPr lang="hr-HR" dirty="0" smtClean="0"/>
              <a:t>pripovjedač </a:t>
            </a:r>
            <a:r>
              <a:rPr lang="hr-HR" dirty="0" smtClean="0">
                <a:solidFill>
                  <a:srgbClr val="C00000"/>
                </a:solidFill>
              </a:rPr>
              <a:t>u 3. osobi</a:t>
            </a:r>
            <a:r>
              <a:rPr lang="hr-HR" dirty="0" smtClean="0"/>
              <a:t>, pripovijeda it </a:t>
            </a:r>
            <a:r>
              <a:rPr lang="hr-HR" dirty="0" err="1" smtClean="0">
                <a:solidFill>
                  <a:srgbClr val="C00000"/>
                </a:solidFill>
              </a:rPr>
              <a:t>Tajaninog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smtClean="0">
                <a:solidFill>
                  <a:srgbClr val="C00000"/>
                </a:solidFill>
              </a:rPr>
              <a:t>kuta</a:t>
            </a:r>
          </a:p>
          <a:p>
            <a:r>
              <a:rPr lang="hr-HR" dirty="0" smtClean="0"/>
              <a:t>Tajana je brutalno iskrena, ne štedi nikoga, to je njezina jedina osveta</a:t>
            </a:r>
          </a:p>
          <a:p>
            <a:r>
              <a:rPr lang="hr-HR" dirty="0" smtClean="0"/>
              <a:t>tekst je samo </a:t>
            </a:r>
            <a:r>
              <a:rPr lang="hr-HR" dirty="0" smtClean="0">
                <a:solidFill>
                  <a:srgbClr val="C00000"/>
                </a:solidFill>
              </a:rPr>
              <a:t>prividno djetinje naivan</a:t>
            </a:r>
            <a:r>
              <a:rPr lang="hr-HR" dirty="0" smtClean="0"/>
              <a:t>, zapravo na vrlo oštrouman način </a:t>
            </a:r>
            <a:r>
              <a:rPr lang="hr-HR" dirty="0" smtClean="0">
                <a:solidFill>
                  <a:srgbClr val="C00000"/>
                </a:solidFill>
              </a:rPr>
              <a:t>postupno razotkriva lažni svijet odraslih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Atmosfera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sumorna i optužujuća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Kompozicija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50-ak kratkih poglavlja s naslovima koji djeluju kao male pričice ili zabilješke iz dnevnika</a:t>
            </a:r>
          </a:p>
          <a:p>
            <a:r>
              <a:rPr lang="hr-HR" dirty="0" smtClean="0">
                <a:solidFill>
                  <a:srgbClr val="C00000"/>
                </a:solidFill>
              </a:rPr>
              <a:t>nema čvrste fabule </a:t>
            </a:r>
            <a:r>
              <a:rPr lang="hr-HR" dirty="0" smtClean="0"/>
              <a:t>– roman se sastoji od naoko nepovezanih sličica koje se slažu u bolnu cjelinu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Tema romana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odrastanje nevoljene djevojčice s očuhom, majkom i tetkom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Prostor i vrijeme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mjesto radnje: </a:t>
            </a:r>
            <a:r>
              <a:rPr lang="hr-HR" dirty="0" smtClean="0"/>
              <a:t>Zagreb, Gredice, Split, Nova Gradiška</a:t>
            </a:r>
          </a:p>
          <a:p>
            <a:r>
              <a:rPr lang="hr-HR" dirty="0" smtClean="0">
                <a:solidFill>
                  <a:srgbClr val="C00000"/>
                </a:solidFill>
              </a:rPr>
              <a:t>vrijeme: </a:t>
            </a:r>
            <a:r>
              <a:rPr lang="hr-HR" dirty="0" smtClean="0"/>
              <a:t>pred Drugi svjetski rat, do kraja 1945.g.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Jezik i stil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Pripovjedač u 3. osobi, </a:t>
            </a:r>
            <a:r>
              <a:rPr lang="hr-HR" dirty="0" err="1" smtClean="0"/>
              <a:t>tzv</a:t>
            </a:r>
            <a:r>
              <a:rPr lang="hr-HR" dirty="0" smtClean="0"/>
              <a:t>. </a:t>
            </a:r>
            <a:r>
              <a:rPr lang="hr-HR" b="1" dirty="0" smtClean="0">
                <a:solidFill>
                  <a:srgbClr val="C00000"/>
                </a:solidFill>
              </a:rPr>
              <a:t>sveznajući pripovjedač</a:t>
            </a:r>
          </a:p>
          <a:p>
            <a:pPr>
              <a:buNone/>
            </a:pPr>
            <a:r>
              <a:rPr lang="hr-HR" dirty="0" smtClean="0"/>
              <a:t>čiji se govor često pretapa s govorom likova – </a:t>
            </a:r>
            <a:r>
              <a:rPr lang="hr-HR" dirty="0" err="1" smtClean="0"/>
              <a:t>tzv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b="1" i="1" dirty="0" smtClean="0">
                <a:solidFill>
                  <a:srgbClr val="C00000"/>
                </a:solidFill>
              </a:rPr>
              <a:t>slobodni neupravni govor</a:t>
            </a:r>
            <a:endParaRPr lang="hr-HR" dirty="0" smtClean="0"/>
          </a:p>
          <a:p>
            <a:pPr>
              <a:buNone/>
            </a:pPr>
            <a:endParaRPr lang="hr-HR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hr-HR" dirty="0" err="1" smtClean="0">
                <a:solidFill>
                  <a:srgbClr val="C00000"/>
                </a:solidFill>
              </a:rPr>
              <a:t>kajkavizmi</a:t>
            </a:r>
            <a:endParaRPr lang="hr-HR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rgbClr val="C00000"/>
                </a:solidFill>
              </a:rPr>
              <a:t>germanizmi</a:t>
            </a:r>
            <a:r>
              <a:rPr lang="hr-HR" dirty="0" smtClean="0"/>
              <a:t>  tipični za zagrebački govor</a:t>
            </a:r>
          </a:p>
          <a:p>
            <a:pPr>
              <a:buNone/>
            </a:pPr>
            <a:r>
              <a:rPr lang="hr-HR" dirty="0" smtClean="0"/>
              <a:t>(tuđice njemačkog porijekla)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</TotalTime>
  <Words>784</Words>
  <Application>Microsoft Office PowerPoint</Application>
  <PresentationFormat>Prikaz na zaslonu (4:3)</PresentationFormat>
  <Paragraphs>124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Građanski</vt:lpstr>
      <vt:lpstr>Sunčana Škrinjarić:  Ulica predaka</vt:lpstr>
      <vt:lpstr>O piscu</vt:lpstr>
      <vt:lpstr>Vrsta djela</vt:lpstr>
      <vt:lpstr>Glavni lik i pripovjedač</vt:lpstr>
      <vt:lpstr>Atmosfera</vt:lpstr>
      <vt:lpstr>Kompozicija</vt:lpstr>
      <vt:lpstr>Tema romana</vt:lpstr>
      <vt:lpstr>Prostor i vrijeme</vt:lpstr>
      <vt:lpstr>Jezik i stil</vt:lpstr>
      <vt:lpstr>Slajd 10</vt:lpstr>
      <vt:lpstr>Karakterizacija likova</vt:lpstr>
      <vt:lpstr>Karakterizacija likova</vt:lpstr>
      <vt:lpstr>Karakterizacija likova</vt:lpstr>
      <vt:lpstr>Karakterizacija</vt:lpstr>
      <vt:lpstr>Karakterizacija likova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Sunčana Škrinjarić: Ulica predaka</dc:title>
  <dc:creator>Lovro Šverko</dc:creator>
  <cp:lastModifiedBy>Lovro Šverko</cp:lastModifiedBy>
  <cp:revision>8</cp:revision>
  <dcterms:created xsi:type="dcterms:W3CDTF">2014-11-23T03:02:18Z</dcterms:created>
  <dcterms:modified xsi:type="dcterms:W3CDTF">2014-11-23T08:51:26Z</dcterms:modified>
</cp:coreProperties>
</file>