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5" r:id="rId3"/>
    <p:sldId id="276" r:id="rId4"/>
    <p:sldId id="277" r:id="rId5"/>
    <p:sldId id="278" r:id="rId6"/>
    <p:sldId id="280" r:id="rId7"/>
    <p:sldId id="281" r:id="rId8"/>
    <p:sldId id="282" r:id="rId9"/>
    <p:sldId id="283" r:id="rId10"/>
    <p:sldId id="284" r:id="rId11"/>
    <p:sldId id="257" r:id="rId12"/>
    <p:sldId id="274" r:id="rId13"/>
    <p:sldId id="272" r:id="rId14"/>
    <p:sldId id="273"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Kliknite da biste uredili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FBFEBE0-1545-4851-AF39-DF54428FCBF2}" type="datetimeFigureOut">
              <a:rPr lang="hr-HR" smtClean="0"/>
              <a:pPr/>
              <a:t>2.11.2014.</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BFEE133-7CD6-4476-8D17-8D818D3FE81A}"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DFBFEBE0-1545-4851-AF39-DF54428FCBF2}" type="datetimeFigureOut">
              <a:rPr lang="hr-HR" smtClean="0"/>
              <a:pPr/>
              <a:t>2.11.2014.</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1BFEE133-7CD6-4476-8D17-8D818D3FE81A}"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extLst/>
          </a:lstStyle>
          <a:p>
            <a:fld id="{DFBFEBE0-1545-4851-AF39-DF54428FCBF2}" type="datetimeFigureOut">
              <a:rPr lang="hr-HR" smtClean="0"/>
              <a:pPr/>
              <a:t>2.11.2014.</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extLst/>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BFEE133-7CD6-4476-8D17-8D818D3FE81A}"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DFBFEBE0-1545-4851-AF39-DF54428FCBF2}" type="datetimeFigureOut">
              <a:rPr lang="hr-HR" smtClean="0"/>
              <a:pPr/>
              <a:t>2.11.2014.</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1BFEE133-7CD6-4476-8D17-8D818D3FE81A}"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FBFEBE0-1545-4851-AF39-DF54428FCBF2}" type="datetimeFigureOut">
              <a:rPr lang="hr-HR" smtClean="0"/>
              <a:pPr/>
              <a:t>2.11.2014.</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extLst/>
          </a:lstStyle>
          <a:p>
            <a:fld id="{1BFEE133-7CD6-4476-8D17-8D818D3FE81A}"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DFBFEBE0-1545-4851-AF39-DF54428FCBF2}" type="datetimeFigureOut">
              <a:rPr lang="hr-HR" smtClean="0"/>
              <a:pPr/>
              <a:t>2.11.2014.</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1BFEE133-7CD6-4476-8D17-8D818D3FE81A}"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DFBFEBE0-1545-4851-AF39-DF54428FCBF2}" type="datetimeFigureOut">
              <a:rPr lang="hr-HR" smtClean="0"/>
              <a:pPr/>
              <a:t>2.11.2014.</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1BFEE133-7CD6-4476-8D17-8D818D3FE81A}"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fld id="{DFBFEBE0-1545-4851-AF39-DF54428FCBF2}" type="datetimeFigureOut">
              <a:rPr lang="hr-HR" smtClean="0"/>
              <a:pPr/>
              <a:t>2.11.2014.</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1BFEE133-7CD6-4476-8D17-8D818D3FE81A}"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DFBFEBE0-1545-4851-AF39-DF54428FCBF2}" type="datetimeFigureOut">
              <a:rPr lang="hr-HR" smtClean="0"/>
              <a:pPr/>
              <a:t>2.11.2014.</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extLst/>
          </a:lstStyle>
          <a:p>
            <a:fld id="{1BFEE133-7CD6-4476-8D17-8D818D3FE81A}"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DFBFEBE0-1545-4851-AF39-DF54428FCBF2}" type="datetimeFigureOut">
              <a:rPr lang="hr-HR" smtClean="0"/>
              <a:pPr/>
              <a:t>2.11.2014.</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1BFEE133-7CD6-4476-8D17-8D818D3FE81A}"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Kliknite da biste uredili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Kliknite da biste uredili stilove teksta matrice</a:t>
            </a:r>
          </a:p>
        </p:txBody>
      </p:sp>
      <p:sp>
        <p:nvSpPr>
          <p:cNvPr id="5" name="Rezervirano mjesto datuma 4"/>
          <p:cNvSpPr>
            <a:spLocks noGrp="1"/>
          </p:cNvSpPr>
          <p:nvPr>
            <p:ph type="dt" sz="half" idx="10"/>
          </p:nvPr>
        </p:nvSpPr>
        <p:spPr/>
        <p:txBody>
          <a:bodyPr/>
          <a:lstStyle>
            <a:extLst/>
          </a:lstStyle>
          <a:p>
            <a:fld id="{DFBFEBE0-1545-4851-AF39-DF54428FCBF2}" type="datetimeFigureOut">
              <a:rPr lang="hr-HR" smtClean="0"/>
              <a:pPr/>
              <a:t>2.11.2014.</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1BFEE133-7CD6-4476-8D17-8D818D3FE81A}" type="slidenum">
              <a:rPr lang="hr-HR" smtClean="0"/>
              <a:pPr/>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smtClean="0"/>
              <a:t>Pritisnite ikonu za dodavanje slike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r-HR" smtClean="0"/>
              <a:t>Kliknite da biste uredili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FBFEBE0-1545-4851-AF39-DF54428FCBF2}" type="datetimeFigureOut">
              <a:rPr lang="hr-HR" smtClean="0"/>
              <a:pPr/>
              <a:t>2.11.2014.</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BFEE133-7CD6-4476-8D17-8D818D3FE81A}"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Sanja Pilić: O mamama sve najbolje</a:t>
            </a:r>
            <a:endParaRPr lang="hr-HR" dirty="0"/>
          </a:p>
        </p:txBody>
      </p:sp>
      <p:sp>
        <p:nvSpPr>
          <p:cNvPr id="3" name="Podnaslov 2"/>
          <p:cNvSpPr>
            <a:spLocks noGrp="1"/>
          </p:cNvSpPr>
          <p:nvPr>
            <p:ph type="subTitle" idx="1"/>
          </p:nvPr>
        </p:nvSpPr>
        <p:spPr/>
        <p:txBody>
          <a:bodyPr>
            <a:normAutofit fontScale="47500" lnSpcReduction="20000"/>
          </a:bodyPr>
          <a:lstStyle/>
          <a:p>
            <a:endParaRPr lang="hr-HR" dirty="0" smtClean="0"/>
          </a:p>
          <a:p>
            <a:r>
              <a:rPr lang="hr-HR" dirty="0" smtClean="0"/>
              <a:t>Izvori:</a:t>
            </a:r>
          </a:p>
          <a:p>
            <a:r>
              <a:rPr lang="hr-HR" b="1" dirty="0" smtClean="0"/>
              <a:t>POSTMODERNISTIČKA OBILJEŽJA ROMANA O MAMAMA SVE NAJBOLJE SANJE PILIĆ</a:t>
            </a:r>
            <a:endParaRPr lang="hr-HR" dirty="0" smtClean="0"/>
          </a:p>
          <a:p>
            <a:r>
              <a:rPr lang="hr-HR" b="1" dirty="0" smtClean="0"/>
              <a:t>Adriana </a:t>
            </a:r>
            <a:r>
              <a:rPr lang="hr-HR" b="1" dirty="0" smtClean="0"/>
              <a:t>Car-</a:t>
            </a:r>
            <a:r>
              <a:rPr lang="hr-HR" b="1" dirty="0" err="1" smtClean="0"/>
              <a:t>Mihec</a:t>
            </a:r>
            <a:r>
              <a:rPr lang="hr-HR" dirty="0" smtClean="0"/>
              <a:t>, </a:t>
            </a:r>
            <a:r>
              <a:rPr lang="hr-HR" b="1" dirty="0" smtClean="0"/>
              <a:t>Kristina </a:t>
            </a:r>
            <a:r>
              <a:rPr lang="hr-HR" b="1" dirty="0" smtClean="0"/>
              <a:t>Staničić</a:t>
            </a:r>
            <a:r>
              <a:rPr lang="hr-HR" dirty="0" smtClean="0"/>
              <a:t> </a:t>
            </a:r>
          </a:p>
          <a:p>
            <a:r>
              <a:rPr lang="hr-HR" dirty="0" smtClean="0"/>
              <a:t>  </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lvl="0"/>
            <a:r>
              <a:rPr lang="hr-HR" dirty="0" smtClean="0"/>
              <a:t>postavlja pitanje mogu li se uopće </a:t>
            </a:r>
            <a:r>
              <a:rPr lang="hr-HR" b="1" dirty="0" smtClean="0"/>
              <a:t>pomiriti ta dva svijeta</a:t>
            </a:r>
            <a:r>
              <a:rPr lang="hr-HR" dirty="0" smtClean="0"/>
              <a:t> – umjetnost s jedne strane i obitelj, stvarni život s druge </a:t>
            </a:r>
            <a:r>
              <a:rPr lang="hr-HR" dirty="0" smtClean="0"/>
              <a:t>strane</a:t>
            </a:r>
          </a:p>
          <a:p>
            <a:pPr lvl="0">
              <a:buNone/>
            </a:pPr>
            <a:endParaRPr lang="hr-HR" dirty="0" smtClean="0"/>
          </a:p>
          <a:p>
            <a:pPr lvl="0"/>
            <a:r>
              <a:rPr lang="hr-HR" dirty="0" smtClean="0"/>
              <a:t>s jedne strane govori o tome kako biti majka, a s druge strane kako napisati </a:t>
            </a:r>
            <a:r>
              <a:rPr lang="hr-HR" dirty="0" smtClean="0"/>
              <a:t>roman</a:t>
            </a:r>
          </a:p>
          <a:p>
            <a:pPr lvl="0"/>
            <a:endParaRPr lang="hr-HR" dirty="0" smtClean="0"/>
          </a:p>
          <a:p>
            <a:pPr lvl="0"/>
            <a:r>
              <a:rPr lang="hr-HR" dirty="0" smtClean="0"/>
              <a:t>također govori o neizvjesnom statusu slobodnih umjetnika u našoj zemlji koji žive vrlo skromno i u vječitoj besparici</a:t>
            </a:r>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Vrsta romana</a:t>
            </a:r>
            <a:endParaRPr lang="hr-HR" dirty="0"/>
          </a:p>
        </p:txBody>
      </p:sp>
      <p:sp>
        <p:nvSpPr>
          <p:cNvPr id="3" name="Rezervirano mjesto sadržaja 2"/>
          <p:cNvSpPr>
            <a:spLocks noGrp="1"/>
          </p:cNvSpPr>
          <p:nvPr>
            <p:ph idx="1"/>
          </p:nvPr>
        </p:nvSpPr>
        <p:spPr/>
        <p:txBody>
          <a:bodyPr/>
          <a:lstStyle/>
          <a:p>
            <a:r>
              <a:rPr lang="hr-HR" dirty="0" err="1" smtClean="0"/>
              <a:t>ludistički</a:t>
            </a:r>
            <a:r>
              <a:rPr lang="hr-HR" dirty="0" smtClean="0"/>
              <a:t> roman (</a:t>
            </a:r>
            <a:r>
              <a:rPr lang="hr-HR" dirty="0" err="1" smtClean="0"/>
              <a:t>lat</a:t>
            </a:r>
            <a:r>
              <a:rPr lang="hr-HR" dirty="0" smtClean="0"/>
              <a:t>. </a:t>
            </a:r>
            <a:r>
              <a:rPr lang="hr-HR" i="1" dirty="0" err="1" smtClean="0"/>
              <a:t>ludere</a:t>
            </a:r>
            <a:r>
              <a:rPr lang="hr-HR" dirty="0" smtClean="0"/>
              <a:t> – igrati se)</a:t>
            </a:r>
          </a:p>
          <a:p>
            <a:r>
              <a:rPr lang="hr-HR" dirty="0" smtClean="0"/>
              <a:t>nema čvrste fabule</a:t>
            </a:r>
          </a:p>
          <a:p>
            <a:r>
              <a:rPr lang="hr-HR" dirty="0" smtClean="0"/>
              <a:t>uz realne likove imamo i one koji su plod fantazije i mašte</a:t>
            </a:r>
          </a:p>
          <a:p>
            <a:r>
              <a:rPr lang="hr-HR" dirty="0" smtClean="0"/>
              <a:t>nema pouzdanog sveznajućeg pripovjedača</a:t>
            </a:r>
          </a:p>
          <a:p>
            <a:r>
              <a:rPr lang="hr-HR" dirty="0" smtClean="0"/>
              <a:t>isprepliću se elementi stvarnog i izmišljenog</a:t>
            </a:r>
          </a:p>
          <a:p>
            <a:pPr>
              <a:buNone/>
            </a:pPr>
            <a:r>
              <a:rPr lang="hr-HR" dirty="0" smtClean="0"/>
              <a:t>	</a:t>
            </a:r>
            <a:r>
              <a:rPr lang="hr-HR" i="1" dirty="0" smtClean="0"/>
              <a:t>U osnovi svega je to DA JA ZAPRAVO NE POSTOJIM. Ti si me izmislila davno kad si izmislila sve svoje SEBE.</a:t>
            </a:r>
            <a:endParaRPr lang="hr-HR"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naizgled nam se čini da ne postoji poruka romana, ali u njemu ipak prepoznajemo jednu obiteljsku svakodnevnicu</a:t>
            </a:r>
            <a:endParaRPr lang="hr-H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Pripovjedač</a:t>
            </a:r>
            <a:endParaRPr lang="hr-HR" dirty="0"/>
          </a:p>
        </p:txBody>
      </p:sp>
      <p:sp>
        <p:nvSpPr>
          <p:cNvPr id="3" name="Rezervirano mjesto sadržaja 2"/>
          <p:cNvSpPr>
            <a:spLocks noGrp="1"/>
          </p:cNvSpPr>
          <p:nvPr>
            <p:ph idx="1"/>
          </p:nvPr>
        </p:nvSpPr>
        <p:spPr/>
        <p:txBody>
          <a:bodyPr>
            <a:normAutofit/>
          </a:bodyPr>
          <a:lstStyle/>
          <a:p>
            <a:r>
              <a:rPr lang="hr-HR" dirty="0" smtClean="0"/>
              <a:t>Pripovjedač 3.l.jd. – objektivno pripovijedanje iz pozicije promatrača zbivanja</a:t>
            </a:r>
          </a:p>
          <a:p>
            <a:r>
              <a:rPr lang="hr-HR" dirty="0" smtClean="0"/>
              <a:t>Prisutno je i pripovijedanje pored autora, pojava romana koji je personificiran (‘’roman u romanu’’) te sam preuzima ulogu pripovijedanja</a:t>
            </a:r>
          </a:p>
          <a:p>
            <a:pPr>
              <a:buNone/>
            </a:pPr>
            <a:r>
              <a:rPr lang="hr-HR" dirty="0" smtClean="0"/>
              <a:t>	</a:t>
            </a:r>
            <a:r>
              <a:rPr lang="hr-HR" i="1" dirty="0" smtClean="0"/>
              <a:t>Neka mi je kako mi je, kad mi nijedna rečenica nije odgovarala. Oholost se plaća. Toliko sam se bunio protiv njihovih intervencija, toliko sam se bojao da će narušiti kostur radnje, a na kraju su me zaboravili. </a:t>
            </a:r>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A negdje se o romanu govori iz pozicije neutralna promatrača</a:t>
            </a:r>
          </a:p>
          <a:p>
            <a:pPr>
              <a:buNone/>
            </a:pPr>
            <a:r>
              <a:rPr lang="hr-HR" dirty="0" smtClean="0"/>
              <a:t>	</a:t>
            </a:r>
            <a:r>
              <a:rPr lang="hr-HR" i="1" dirty="0" smtClean="0"/>
              <a:t>Roman je i dalje ležao na stolu u dnevnom boravku</a:t>
            </a:r>
            <a:r>
              <a:rPr lang="hr-HR"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Jezik i stil</a:t>
            </a:r>
            <a:endParaRPr lang="hr-HR" dirty="0"/>
          </a:p>
        </p:txBody>
      </p:sp>
      <p:sp>
        <p:nvSpPr>
          <p:cNvPr id="3" name="Rezervirano mjesto sadržaja 2"/>
          <p:cNvSpPr>
            <a:spLocks noGrp="1"/>
          </p:cNvSpPr>
          <p:nvPr>
            <p:ph idx="1"/>
          </p:nvPr>
        </p:nvSpPr>
        <p:spPr/>
        <p:txBody>
          <a:bodyPr/>
          <a:lstStyle/>
          <a:p>
            <a:r>
              <a:rPr lang="hr-HR" dirty="0" smtClean="0"/>
              <a:t>igre riječi (zaigranost,</a:t>
            </a:r>
            <a:r>
              <a:rPr lang="hr-HR" i="1" dirty="0" smtClean="0"/>
              <a:t> </a:t>
            </a:r>
            <a:r>
              <a:rPr lang="hr-HR" i="1" dirty="0" err="1" smtClean="0"/>
              <a:t>ludizam</a:t>
            </a:r>
            <a:r>
              <a:rPr lang="hr-HR" i="1" dirty="0" smtClean="0"/>
              <a:t> </a:t>
            </a:r>
            <a:r>
              <a:rPr lang="hr-HR" dirty="0" smtClean="0"/>
              <a:t>romana)</a:t>
            </a:r>
          </a:p>
          <a:p>
            <a:pPr>
              <a:buNone/>
            </a:pPr>
            <a:endParaRPr lang="hr-HR" dirty="0" smtClean="0"/>
          </a:p>
          <a:p>
            <a:pPr>
              <a:buNone/>
            </a:pPr>
            <a:r>
              <a:rPr lang="hr-HR" i="1" dirty="0" smtClean="0"/>
              <a:t>Licemjeri nisu mjerači lica, već nosači neiskrenosti.</a:t>
            </a:r>
          </a:p>
          <a:p>
            <a:pPr>
              <a:buNone/>
            </a:pPr>
            <a:endParaRPr lang="hr-HR" i="1" dirty="0" smtClean="0"/>
          </a:p>
          <a:p>
            <a:pPr>
              <a:buNone/>
            </a:pPr>
            <a:r>
              <a:rPr lang="hr-HR" i="1" dirty="0" err="1" smtClean="0"/>
              <a:t>Valdemar</a:t>
            </a:r>
            <a:r>
              <a:rPr lang="hr-HR" i="1" dirty="0" smtClean="0"/>
              <a:t> ima polu-tetu, zato je on polu-sluša.</a:t>
            </a:r>
          </a:p>
          <a:p>
            <a:pPr>
              <a:buNone/>
            </a:pPr>
            <a:endParaRPr lang="hr-HR" i="1" dirty="0" smtClean="0"/>
          </a:p>
          <a:p>
            <a:pPr>
              <a:buNone/>
            </a:pPr>
            <a:r>
              <a:rPr lang="hr-HR" i="1" dirty="0" smtClean="0"/>
              <a:t>Da li se telepatija sastojala od teleta koje pati ili prenošenja misli bilo je romanu svejedno</a:t>
            </a:r>
            <a:r>
              <a:rPr lang="hr-HR" dirty="0" smtClean="0"/>
              <a:t>.</a:t>
            </a:r>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Spisateljica sama izmišlja riječi:</a:t>
            </a:r>
          </a:p>
          <a:p>
            <a:pPr>
              <a:buNone/>
            </a:pPr>
            <a:endParaRPr lang="hr-HR" dirty="0" smtClean="0"/>
          </a:p>
          <a:p>
            <a:pPr>
              <a:buNone/>
            </a:pPr>
            <a:r>
              <a:rPr lang="hr-HR" dirty="0" smtClean="0"/>
              <a:t>	</a:t>
            </a:r>
            <a:r>
              <a:rPr lang="hr-HR" i="1" dirty="0" smtClean="0"/>
              <a:t>Zamotanu, </a:t>
            </a:r>
            <a:r>
              <a:rPr lang="hr-HR" i="1" dirty="0" err="1" smtClean="0"/>
              <a:t>zamfrljanu</a:t>
            </a:r>
            <a:r>
              <a:rPr lang="hr-HR" i="1" dirty="0" smtClean="0"/>
              <a:t>, </a:t>
            </a:r>
            <a:r>
              <a:rPr lang="hr-HR" i="1" dirty="0" err="1" smtClean="0"/>
              <a:t>zbljackanu</a:t>
            </a:r>
            <a:r>
              <a:rPr lang="hr-HR" i="1" dirty="0" smtClean="0"/>
              <a:t>, </a:t>
            </a:r>
            <a:r>
              <a:rPr lang="hr-HR" i="1" dirty="0" err="1" smtClean="0"/>
              <a:t>rastackanu</a:t>
            </a:r>
            <a:r>
              <a:rPr lang="hr-HR" i="1" dirty="0" smtClean="0"/>
              <a:t> i šuknutu bolest, zove se </a:t>
            </a:r>
            <a:r>
              <a:rPr lang="hr-HR" i="1" dirty="0" err="1" smtClean="0"/>
              <a:t>karamelitis</a:t>
            </a:r>
            <a:r>
              <a:rPr lang="hr-HR" i="1" dirty="0" smtClean="0"/>
              <a:t>.</a:t>
            </a:r>
          </a:p>
          <a:p>
            <a:pPr>
              <a:buNone/>
            </a:pPr>
            <a:endParaRPr lang="hr-HR" dirty="0" smtClean="0"/>
          </a:p>
          <a:p>
            <a:pPr>
              <a:buNone/>
            </a:pPr>
            <a:endParaRPr lang="hr-H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Poigrava se s aforizmima (poslovicama)</a:t>
            </a:r>
          </a:p>
          <a:p>
            <a:pPr>
              <a:buNone/>
            </a:pPr>
            <a:endParaRPr lang="hr-HR" dirty="0" smtClean="0"/>
          </a:p>
          <a:p>
            <a:pPr>
              <a:buNone/>
            </a:pPr>
            <a:r>
              <a:rPr lang="hr-HR" dirty="0" smtClean="0"/>
              <a:t>	</a:t>
            </a:r>
            <a:r>
              <a:rPr lang="hr-HR" i="1" dirty="0" smtClean="0"/>
              <a:t>Silom ili milom htjela je napisati knjigu.</a:t>
            </a:r>
          </a:p>
          <a:p>
            <a:pPr>
              <a:buNone/>
            </a:pPr>
            <a:endParaRPr lang="hr-HR" i="1" dirty="0" smtClean="0"/>
          </a:p>
          <a:p>
            <a:pPr>
              <a:buNone/>
            </a:pPr>
            <a:r>
              <a:rPr lang="hr-HR" i="1" dirty="0" smtClean="0"/>
              <a:t>	Morati samo onda kad se mora morati.</a:t>
            </a:r>
            <a:endParaRPr lang="hr-HR"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Upotreba žargonizama, dijalektizama, tuđica</a:t>
            </a:r>
          </a:p>
          <a:p>
            <a:pPr>
              <a:buNone/>
            </a:pPr>
            <a:r>
              <a:rPr lang="hr-HR" dirty="0" smtClean="0"/>
              <a:t> </a:t>
            </a:r>
          </a:p>
          <a:p>
            <a:pPr>
              <a:buNone/>
            </a:pPr>
            <a:r>
              <a:rPr lang="hr-HR" dirty="0" smtClean="0"/>
              <a:t>	buljio, </a:t>
            </a:r>
            <a:r>
              <a:rPr lang="hr-HR" dirty="0" err="1" smtClean="0"/>
              <a:t>cvonjak</a:t>
            </a:r>
            <a:r>
              <a:rPr lang="hr-HR" dirty="0" smtClean="0"/>
              <a:t>, uvrnut, čvrknuta, zdipiti, </a:t>
            </a:r>
            <a:r>
              <a:rPr lang="hr-HR" dirty="0" err="1" smtClean="0"/>
              <a:t>rolala</a:t>
            </a:r>
            <a:r>
              <a:rPr lang="hr-HR" dirty="0" smtClean="0"/>
              <a:t>, </a:t>
            </a:r>
            <a:r>
              <a:rPr lang="hr-HR" dirty="0" err="1" smtClean="0"/>
              <a:t>kupil</a:t>
            </a:r>
            <a:r>
              <a:rPr lang="hr-HR" dirty="0" smtClean="0"/>
              <a:t>, </a:t>
            </a:r>
            <a:r>
              <a:rPr lang="hr-HR" dirty="0" err="1" smtClean="0"/>
              <a:t>nikaj</a:t>
            </a:r>
            <a:r>
              <a:rPr lang="hr-HR" dirty="0" smtClean="0"/>
              <a:t>, ne </a:t>
            </a:r>
            <a:r>
              <a:rPr lang="hr-HR" dirty="0" err="1" smtClean="0"/>
              <a:t>razmem</a:t>
            </a:r>
            <a:r>
              <a:rPr lang="hr-HR" dirty="0" smtClean="0"/>
              <a:t>, </a:t>
            </a:r>
            <a:r>
              <a:rPr lang="hr-HR" dirty="0" err="1" smtClean="0"/>
              <a:t>grosmama</a:t>
            </a:r>
            <a:r>
              <a:rPr lang="hr-HR" dirty="0" smtClean="0"/>
              <a:t>, </a:t>
            </a:r>
            <a:r>
              <a:rPr lang="hr-HR" dirty="0" err="1" smtClean="0"/>
              <a:t>happy</a:t>
            </a:r>
            <a:r>
              <a:rPr lang="hr-HR" dirty="0" smtClean="0"/>
              <a:t> </a:t>
            </a:r>
            <a:r>
              <a:rPr lang="hr-HR" dirty="0" err="1" smtClean="0"/>
              <a:t>end</a:t>
            </a:r>
            <a:r>
              <a:rPr lang="hr-HR" dirty="0" smtClean="0"/>
              <a:t>, </a:t>
            </a:r>
            <a:r>
              <a:rPr lang="hr-HR" dirty="0" err="1" smtClean="0"/>
              <a:t>science</a:t>
            </a:r>
            <a:r>
              <a:rPr lang="hr-HR" dirty="0" smtClean="0"/>
              <a:t>-</a:t>
            </a:r>
            <a:r>
              <a:rPr lang="hr-HR" dirty="0" err="1" smtClean="0"/>
              <a:t>fiction</a:t>
            </a:r>
            <a:r>
              <a:rPr lang="hr-HR" dirty="0" smtClean="0"/>
              <a:t>, </a:t>
            </a:r>
            <a:r>
              <a:rPr lang="hr-HR" dirty="0" err="1" smtClean="0"/>
              <a:t>hors</a:t>
            </a:r>
            <a:r>
              <a:rPr lang="hr-HR" dirty="0" smtClean="0"/>
              <a:t>…</a:t>
            </a:r>
            <a:endParaRPr lang="hr-H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Razgovorni stil, frazemi</a:t>
            </a:r>
          </a:p>
          <a:p>
            <a:endParaRPr lang="hr-HR" dirty="0" smtClean="0"/>
          </a:p>
          <a:p>
            <a:pPr>
              <a:buNone/>
            </a:pPr>
            <a:r>
              <a:rPr lang="hr-HR" dirty="0" smtClean="0"/>
              <a:t>	</a:t>
            </a:r>
            <a:r>
              <a:rPr lang="hr-HR" i="1" dirty="0" smtClean="0"/>
              <a:t>Fale joj tri daske</a:t>
            </a:r>
          </a:p>
          <a:p>
            <a:pPr>
              <a:buNone/>
            </a:pPr>
            <a:r>
              <a:rPr lang="hr-HR" i="1" dirty="0" smtClean="0"/>
              <a:t>	Ja crnčim ko crnac</a:t>
            </a:r>
            <a:endParaRPr lang="hr-HR"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b="1" dirty="0" smtClean="0"/>
              <a:t>roman za djecu i mlade</a:t>
            </a:r>
            <a:r>
              <a:rPr lang="hr-HR" dirty="0" smtClean="0"/>
              <a:t>, nastao 1990 g., dobio nagradu </a:t>
            </a:r>
            <a:r>
              <a:rPr lang="hr-HR" dirty="0" err="1" smtClean="0"/>
              <a:t>Grigor</a:t>
            </a:r>
            <a:r>
              <a:rPr lang="hr-HR" dirty="0" smtClean="0"/>
              <a:t> Vitez; </a:t>
            </a:r>
          </a:p>
          <a:p>
            <a:r>
              <a:rPr lang="hr-HR" b="1" dirty="0" smtClean="0"/>
              <a:t>vrijeme </a:t>
            </a:r>
            <a:r>
              <a:rPr lang="hr-HR" b="1" dirty="0" smtClean="0"/>
              <a:t>radnje</a:t>
            </a:r>
            <a:r>
              <a:rPr lang="hr-HR" dirty="0" smtClean="0"/>
              <a:t>: suvremeno</a:t>
            </a:r>
          </a:p>
          <a:p>
            <a:r>
              <a:rPr lang="hr-HR" b="1" dirty="0" smtClean="0"/>
              <a:t>mjesto </a:t>
            </a:r>
            <a:r>
              <a:rPr lang="hr-HR" b="1" dirty="0" smtClean="0"/>
              <a:t>radnje</a:t>
            </a:r>
            <a:r>
              <a:rPr lang="hr-HR" dirty="0" smtClean="0"/>
              <a:t>: Zagreb i okolica (</a:t>
            </a:r>
            <a:r>
              <a:rPr lang="hr-HR" dirty="0" err="1" smtClean="0"/>
              <a:t>Jablanovec</a:t>
            </a:r>
            <a:r>
              <a:rPr lang="hr-HR" dirty="0" smtClean="0"/>
              <a:t>)</a:t>
            </a:r>
          </a:p>
          <a:p>
            <a:r>
              <a:rPr lang="hr-HR" dirty="0" smtClean="0"/>
              <a:t>l</a:t>
            </a:r>
            <a:r>
              <a:rPr lang="hr-HR" b="1" dirty="0" smtClean="0"/>
              <a:t>ikovi</a:t>
            </a:r>
            <a:r>
              <a:rPr lang="hr-HR" dirty="0" smtClean="0"/>
              <a:t>: Karamela </a:t>
            </a:r>
            <a:r>
              <a:rPr lang="hr-HR" dirty="0" err="1" smtClean="0"/>
              <a:t>Rudinsky</a:t>
            </a:r>
            <a:r>
              <a:rPr lang="hr-HR" dirty="0" smtClean="0"/>
              <a:t>, </a:t>
            </a:r>
            <a:r>
              <a:rPr lang="hr-HR" dirty="0" err="1" smtClean="0"/>
              <a:t>Valdemar</a:t>
            </a:r>
            <a:r>
              <a:rPr lang="hr-HR" dirty="0" smtClean="0"/>
              <a:t>, Naranča, </a:t>
            </a:r>
            <a:r>
              <a:rPr lang="hr-HR" dirty="0" err="1" smtClean="0"/>
              <a:t>Lastan</a:t>
            </a:r>
            <a:r>
              <a:rPr lang="hr-HR" dirty="0" smtClean="0"/>
              <a:t>, Velimir, Marijana, </a:t>
            </a:r>
            <a:r>
              <a:rPr lang="hr-HR" dirty="0" err="1" smtClean="0"/>
              <a:t>Rene</a:t>
            </a:r>
            <a:r>
              <a:rPr lang="hr-HR" dirty="0" smtClean="0"/>
              <a:t>, teta Ružica,</a:t>
            </a:r>
          </a:p>
          <a:p>
            <a:r>
              <a:rPr lang="hr-HR" b="1" dirty="0" smtClean="0"/>
              <a:t>tema</a:t>
            </a:r>
            <a:r>
              <a:rPr lang="hr-HR" b="1" dirty="0" smtClean="0"/>
              <a:t>:</a:t>
            </a:r>
            <a:r>
              <a:rPr lang="hr-HR" dirty="0" smtClean="0"/>
              <a:t> život Karamele </a:t>
            </a:r>
            <a:r>
              <a:rPr lang="hr-HR" dirty="0" err="1" smtClean="0"/>
              <a:t>Rudinsky</a:t>
            </a:r>
            <a:r>
              <a:rPr lang="hr-HR" dirty="0" smtClean="0"/>
              <a:t> i njezine obitelji te nastajanje njezinog romana</a:t>
            </a:r>
          </a:p>
          <a:p>
            <a:pPr>
              <a:buNone/>
            </a:pPr>
            <a:r>
              <a:rPr lang="hr-HR" b="1" dirty="0" smtClean="0"/>
              <a:t> </a:t>
            </a:r>
            <a:endParaRPr lang="hr-HR" dirty="0" smtClean="0"/>
          </a:p>
          <a:p>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Zaigranost romana vidljiva je i u grafičkim prikazima kompozicije svoga romana </a:t>
            </a:r>
          </a:p>
          <a:p>
            <a:pPr algn="ctr"/>
            <a:endParaRPr lang="hr-HR" dirty="0" smtClean="0"/>
          </a:p>
        </p:txBody>
      </p:sp>
      <p:sp>
        <p:nvSpPr>
          <p:cNvPr id="4" name="Pravokutnik 3"/>
          <p:cNvSpPr/>
          <p:nvPr/>
        </p:nvSpPr>
        <p:spPr>
          <a:xfrm>
            <a:off x="3563888" y="2492896"/>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smtClean="0"/>
              <a:t>GLAVNI RASPLET</a:t>
            </a:r>
            <a:endParaRPr lang="hr-HR" sz="1400" dirty="0"/>
          </a:p>
        </p:txBody>
      </p:sp>
      <p:sp>
        <p:nvSpPr>
          <p:cNvPr id="6" name="Pravokutnik 5"/>
          <p:cNvSpPr/>
          <p:nvPr/>
        </p:nvSpPr>
        <p:spPr>
          <a:xfrm>
            <a:off x="2051720" y="2996952"/>
            <a:ext cx="468052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1400" dirty="0" smtClean="0"/>
              <a:t>SPOREDNI                                              </a:t>
            </a:r>
            <a:r>
              <a:rPr lang="hr-HR" sz="1400" dirty="0" err="1" smtClean="0"/>
              <a:t>SPOREDNI</a:t>
            </a:r>
            <a:endParaRPr lang="hr-HR" sz="1400" dirty="0" smtClean="0"/>
          </a:p>
          <a:p>
            <a:r>
              <a:rPr lang="hr-HR" sz="1400" dirty="0" smtClean="0"/>
              <a:t>RASPLET                                                 </a:t>
            </a:r>
            <a:r>
              <a:rPr lang="hr-HR" sz="1400" dirty="0" err="1" smtClean="0"/>
              <a:t>RASPLET</a:t>
            </a:r>
            <a:endParaRPr lang="hr-HR" sz="1400" dirty="0"/>
          </a:p>
        </p:txBody>
      </p:sp>
      <p:sp>
        <p:nvSpPr>
          <p:cNvPr id="7" name="Pravokutnik 6"/>
          <p:cNvSpPr/>
          <p:nvPr/>
        </p:nvSpPr>
        <p:spPr>
          <a:xfrm>
            <a:off x="2843808" y="3645024"/>
            <a:ext cx="324036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smtClean="0"/>
              <a:t>ZAPLETAJ ZAPLETAJA</a:t>
            </a:r>
            <a:endParaRPr lang="hr-HR" sz="1400" dirty="0"/>
          </a:p>
          <a:p>
            <a:pPr algn="ctr"/>
            <a:r>
              <a:rPr lang="hr-HR" sz="1400" dirty="0" smtClean="0"/>
              <a:t>(ZAPLETAJ CRIJEVA)</a:t>
            </a:r>
            <a:endParaRPr lang="hr-HR" sz="1400" dirty="0"/>
          </a:p>
        </p:txBody>
      </p:sp>
      <p:sp>
        <p:nvSpPr>
          <p:cNvPr id="8" name="Pravokutnik 7"/>
          <p:cNvSpPr/>
          <p:nvPr/>
        </p:nvSpPr>
        <p:spPr>
          <a:xfrm>
            <a:off x="3419872" y="4221088"/>
            <a:ext cx="504056"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hr-HR" sz="1400" dirty="0" smtClean="0"/>
              <a:t>SPOREDNI ZAPLET</a:t>
            </a:r>
            <a:endParaRPr lang="hr-HR" sz="1400" dirty="0"/>
          </a:p>
        </p:txBody>
      </p:sp>
      <p:sp>
        <p:nvSpPr>
          <p:cNvPr id="10" name="Pravokutnik 9"/>
          <p:cNvSpPr/>
          <p:nvPr/>
        </p:nvSpPr>
        <p:spPr>
          <a:xfrm>
            <a:off x="4932040" y="4221088"/>
            <a:ext cx="504056"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hr-HR" sz="1400" dirty="0" smtClean="0"/>
              <a:t>SPOREDNI ZAPLET</a:t>
            </a:r>
            <a:endParaRPr lang="hr-HR"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lnSpcReduction="10000"/>
          </a:bodyPr>
          <a:lstStyle/>
          <a:p>
            <a:r>
              <a:rPr lang="hr-HR" b="1" dirty="0" smtClean="0"/>
              <a:t>Grafijskim rješenjima </a:t>
            </a:r>
            <a:r>
              <a:rPr lang="hr-HR" dirty="0" smtClean="0"/>
              <a:t>dočarava smisao iza riječi</a:t>
            </a:r>
          </a:p>
          <a:p>
            <a:endParaRPr lang="hr-HR" dirty="0" smtClean="0"/>
          </a:p>
          <a:p>
            <a:pPr>
              <a:buNone/>
            </a:pPr>
            <a:r>
              <a:rPr lang="hr-HR" dirty="0" smtClean="0"/>
              <a:t>	No dobro, a sad prijeđimo na stvar…</a:t>
            </a:r>
          </a:p>
          <a:p>
            <a:pPr>
              <a:buNone/>
            </a:pPr>
            <a:r>
              <a:rPr lang="hr-HR" dirty="0" smtClean="0"/>
              <a:t>	</a:t>
            </a:r>
            <a:r>
              <a:rPr lang="hr-HR" sz="2000" dirty="0" smtClean="0"/>
              <a:t>P</a:t>
            </a:r>
          </a:p>
          <a:p>
            <a:pPr>
              <a:buNone/>
            </a:pPr>
            <a:r>
              <a:rPr lang="hr-HR" sz="2000" dirty="0" smtClean="0"/>
              <a:t>	  r</a:t>
            </a:r>
          </a:p>
          <a:p>
            <a:pPr>
              <a:buNone/>
            </a:pPr>
            <a:r>
              <a:rPr lang="hr-HR" sz="2000" dirty="0" smtClean="0"/>
              <a:t>       e</a:t>
            </a:r>
          </a:p>
          <a:p>
            <a:pPr>
              <a:buNone/>
            </a:pPr>
            <a:r>
              <a:rPr lang="hr-HR" sz="2000" dirty="0" smtClean="0"/>
              <a:t>         l</a:t>
            </a:r>
          </a:p>
          <a:p>
            <a:pPr>
              <a:buNone/>
            </a:pPr>
            <a:r>
              <a:rPr lang="hr-HR" sz="2000" dirty="0" smtClean="0"/>
              <a:t>          a</a:t>
            </a:r>
          </a:p>
          <a:p>
            <a:pPr>
              <a:buNone/>
            </a:pPr>
            <a:r>
              <a:rPr lang="hr-HR" sz="2000" dirty="0" smtClean="0"/>
              <a:t>            z</a:t>
            </a:r>
          </a:p>
          <a:p>
            <a:pPr>
              <a:buNone/>
            </a:pPr>
            <a:r>
              <a:rPr lang="hr-HR" sz="2000" dirty="0" smtClean="0"/>
              <a:t>              a</a:t>
            </a:r>
          </a:p>
          <a:p>
            <a:pPr>
              <a:buNone/>
            </a:pPr>
            <a:r>
              <a:rPr lang="hr-HR" sz="2000" dirty="0" smtClean="0"/>
              <a:t>                k</a:t>
            </a:r>
          </a:p>
          <a:p>
            <a:pPr>
              <a:buNone/>
            </a:pPr>
            <a:endParaRPr lang="hr-HR" dirty="0" smtClean="0"/>
          </a:p>
          <a:p>
            <a:pPr>
              <a:buNone/>
            </a:pPr>
            <a:endParaRPr lang="hr-H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Upotreba </a:t>
            </a:r>
            <a:r>
              <a:rPr lang="hr-HR" b="1" dirty="0" smtClean="0"/>
              <a:t>interpunkcije i pojačanog tiska  </a:t>
            </a:r>
          </a:p>
          <a:p>
            <a:pPr>
              <a:buNone/>
            </a:pPr>
            <a:endParaRPr lang="hr-HR" i="1" dirty="0" smtClean="0"/>
          </a:p>
          <a:p>
            <a:pPr algn="ctr">
              <a:buNone/>
            </a:pPr>
            <a:r>
              <a:rPr lang="hr-HR" i="1" dirty="0" smtClean="0"/>
              <a:t>JUUUPIII!!!!!!!</a:t>
            </a:r>
            <a:endParaRPr lang="hr-HR"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Često nas podsjeća na </a:t>
            </a:r>
            <a:r>
              <a:rPr lang="hr-HR" b="1" dirty="0" err="1" smtClean="0"/>
              <a:t>stripovski</a:t>
            </a:r>
            <a:r>
              <a:rPr lang="hr-HR" b="1" dirty="0" smtClean="0"/>
              <a:t> oblačić </a:t>
            </a:r>
            <a:r>
              <a:rPr lang="hr-HR" dirty="0" smtClean="0"/>
              <a:t>u kojemu se iznose misli lika</a:t>
            </a:r>
          </a:p>
          <a:p>
            <a:pPr>
              <a:buNone/>
            </a:pPr>
            <a:endParaRPr lang="hr-HR" dirty="0" smtClean="0"/>
          </a:p>
          <a:p>
            <a:pPr>
              <a:buNone/>
            </a:pPr>
            <a:r>
              <a:rPr lang="hr-HR" dirty="0" smtClean="0"/>
              <a:t>	</a:t>
            </a:r>
            <a:r>
              <a:rPr lang="hr-HR" i="1" dirty="0" smtClean="0"/>
              <a:t>Kakav užas! (Što će reći muž? A djeca?)</a:t>
            </a:r>
            <a:endParaRPr lang="hr-HR"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r>
              <a:rPr lang="hr-HR" b="1" dirty="0" smtClean="0"/>
              <a:t>umetnuti stihovi </a:t>
            </a:r>
            <a:r>
              <a:rPr lang="hr-HR" dirty="0" smtClean="0"/>
              <a:t>(pjesme) u romanu</a:t>
            </a:r>
          </a:p>
          <a:p>
            <a:endParaRPr lang="hr-HR" dirty="0" smtClean="0"/>
          </a:p>
          <a:p>
            <a:pPr>
              <a:buNone/>
            </a:pPr>
            <a:r>
              <a:rPr lang="hr-HR" i="1" dirty="0" err="1" smtClean="0"/>
              <a:t>Ahhhhhhh</a:t>
            </a:r>
            <a:endParaRPr lang="hr-HR" i="1" dirty="0" smtClean="0"/>
          </a:p>
          <a:p>
            <a:pPr>
              <a:buNone/>
            </a:pPr>
            <a:r>
              <a:rPr lang="hr-HR" i="1" dirty="0" smtClean="0"/>
              <a:t>-------------</a:t>
            </a:r>
          </a:p>
          <a:p>
            <a:pPr>
              <a:buNone/>
            </a:pPr>
            <a:r>
              <a:rPr lang="hr-HR" i="1" dirty="0" smtClean="0"/>
              <a:t>To je bilo dugo</a:t>
            </a:r>
          </a:p>
          <a:p>
            <a:pPr>
              <a:buNone/>
            </a:pPr>
            <a:r>
              <a:rPr lang="hr-HR" i="1" dirty="0" err="1" smtClean="0"/>
              <a:t>Ahhhhhhhh</a:t>
            </a:r>
            <a:endParaRPr lang="hr-HR" i="1" dirty="0" smtClean="0"/>
          </a:p>
          <a:p>
            <a:pPr>
              <a:buNone/>
            </a:pPr>
            <a:r>
              <a:rPr lang="hr-HR" i="1" dirty="0" smtClean="0"/>
              <a:t>Pa kratko</a:t>
            </a:r>
          </a:p>
          <a:p>
            <a:pPr>
              <a:buNone/>
            </a:pPr>
            <a:r>
              <a:rPr lang="hr-HR" i="1" dirty="0" smtClean="0"/>
              <a:t>Kao dah</a:t>
            </a:r>
          </a:p>
          <a:p>
            <a:pPr>
              <a:buNone/>
            </a:pPr>
            <a:r>
              <a:rPr lang="hr-HR" i="1" dirty="0" smtClean="0"/>
              <a:t>Ah.</a:t>
            </a:r>
          </a:p>
          <a:p>
            <a:pPr>
              <a:buNone/>
            </a:pPr>
            <a:r>
              <a:rPr lang="hr-HR" i="1" dirty="0" smtClean="0"/>
              <a:t>Ah.</a:t>
            </a:r>
            <a:endParaRPr lang="hr-HR"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Česte </a:t>
            </a:r>
            <a:r>
              <a:rPr lang="hr-HR" b="1" dirty="0" smtClean="0"/>
              <a:t>hiperbole</a:t>
            </a:r>
          </a:p>
          <a:p>
            <a:pPr algn="just"/>
            <a:r>
              <a:rPr lang="hr-HR" dirty="0" smtClean="0"/>
              <a:t>Karamela izmišlja druga imena i poprima druge identitete, ima 35 godina, a strahuje od raka i </a:t>
            </a:r>
            <a:r>
              <a:rPr lang="hr-HR" dirty="0" err="1" smtClean="0"/>
              <a:t>Alzheimera</a:t>
            </a:r>
            <a:r>
              <a:rPr lang="hr-HR" dirty="0" smtClean="0"/>
              <a:t>, dječji vrtić smatra izumom broj 1, lice joj je posuto prištićima, a ruke staračkim pjegama, želi se </a:t>
            </a:r>
            <a:r>
              <a:rPr lang="hr-HR" dirty="0" err="1" smtClean="0"/>
              <a:t>rolati</a:t>
            </a:r>
            <a:r>
              <a:rPr lang="hr-HR" dirty="0" smtClean="0"/>
              <a:t>, piti colu sa slamkom, promatra mrave na livadi, traži četverolisnu djetelinu itd.</a:t>
            </a:r>
            <a:endParaRPr lang="hr-H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Česte su </a:t>
            </a:r>
            <a:r>
              <a:rPr lang="hr-HR" b="1" dirty="0" smtClean="0"/>
              <a:t>parodijske opaske </a:t>
            </a:r>
            <a:r>
              <a:rPr lang="hr-HR" dirty="0" smtClean="0"/>
              <a:t>u djelu o samoj sebi kao spisateljici, ali i o drugim piscima (</a:t>
            </a:r>
            <a:r>
              <a:rPr lang="hr-HR" dirty="0" err="1" smtClean="0"/>
              <a:t>Oscar</a:t>
            </a:r>
            <a:r>
              <a:rPr lang="hr-HR" dirty="0" smtClean="0"/>
              <a:t> </a:t>
            </a:r>
            <a:r>
              <a:rPr lang="hr-HR" dirty="0" err="1" smtClean="0"/>
              <a:t>Wilde</a:t>
            </a:r>
            <a:r>
              <a:rPr lang="hr-HR" dirty="0" smtClean="0"/>
              <a:t>, Agatha Christie) i  dječjoj književnosti uopće</a:t>
            </a:r>
          </a:p>
          <a:p>
            <a:pPr>
              <a:buNone/>
            </a:pPr>
            <a:r>
              <a:rPr lang="hr-HR" i="1" dirty="0" smtClean="0"/>
              <a:t> 	</a:t>
            </a:r>
          </a:p>
          <a:p>
            <a:pPr>
              <a:buNone/>
            </a:pPr>
            <a:r>
              <a:rPr lang="hr-HR" i="1" dirty="0" smtClean="0"/>
              <a:t>	Pisci ništa posebno ne misle reći. Osim onoga što su napisali. Ali onda dotrče kritičari. I svašta nađu kod tog pisca. A pisac sluša kritičare i čudi se: …Ja…pa tako pametan. Neće priznati da je jednostavno pisao rečenicu po rečenicu.</a:t>
            </a:r>
            <a:endParaRPr lang="hr-HR"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r>
              <a:rPr lang="hr-HR" b="1" dirty="0" smtClean="0"/>
              <a:t>Ironičan stav </a:t>
            </a:r>
            <a:r>
              <a:rPr lang="hr-HR" dirty="0" smtClean="0"/>
              <a:t>prema starenju, prema svakodnevnom suočavanju odraslih sa stvarnošću te financijskim poteškoćama</a:t>
            </a:r>
            <a:endParaRPr lang="hr-HR" sz="2800" dirty="0" smtClean="0"/>
          </a:p>
          <a:p>
            <a:pPr>
              <a:buNone/>
            </a:pPr>
            <a:r>
              <a:rPr lang="hr-HR" sz="1800" dirty="0" smtClean="0"/>
              <a:t>	</a:t>
            </a:r>
            <a:r>
              <a:rPr lang="hr-HR" sz="2400" i="1" dirty="0" smtClean="0"/>
              <a:t>Nismo mi </a:t>
            </a:r>
            <a:r>
              <a:rPr lang="hr-HR" sz="2400" i="1" dirty="0" err="1" smtClean="0"/>
              <a:t>tridesetpetogodišnjaci</a:t>
            </a:r>
            <a:r>
              <a:rPr lang="hr-HR" sz="2400" i="1" dirty="0" smtClean="0"/>
              <a:t> tako loši. Imamo samo 2 x 17,5 godina. Ili 3 x 11 godina i nešto malo. Ili Vi možda mislite da se s trideset i pet godina nešto bitno mijenja? Ne, to razdoblje vam je gotovo gore od puberteta. A već su vam djeca u pubertetu. To su puberteti na kvadrat. </a:t>
            </a:r>
            <a:r>
              <a:rPr lang="hr-HR" sz="2400" i="1" dirty="0" err="1" smtClean="0"/>
              <a:t>Valdemar</a:t>
            </a:r>
            <a:r>
              <a:rPr lang="hr-HR" sz="2400" i="1" dirty="0" smtClean="0"/>
              <a:t> ima četrdeset, a i on je u pubertetu. Ti puberteti će uništiti porodicu </a:t>
            </a:r>
            <a:r>
              <a:rPr lang="hr-HR" sz="2400" i="1" dirty="0" err="1" smtClean="0"/>
              <a:t>Rudinsky</a:t>
            </a:r>
            <a:r>
              <a:rPr lang="hr-HR" sz="2400" i="1" dirty="0" smtClean="0"/>
              <a:t>.</a:t>
            </a:r>
            <a:endParaRPr lang="hr-HR" sz="2400"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a:buNone/>
            </a:pPr>
            <a:r>
              <a:rPr lang="hr-HR" sz="2400" dirty="0" smtClean="0"/>
              <a:t>	</a:t>
            </a:r>
            <a:r>
              <a:rPr lang="vi-VN" i="1" dirty="0" smtClean="0">
                <a:latin typeface="Arial" pitchFamily="34" charset="0"/>
                <a:cs typeface="Arial" pitchFamily="34" charset="0"/>
              </a:rPr>
              <a:t>To bi bilo katastrofalno... Odmah bih primijetila da je život očajan i da s nepoznatim i sumnjivim muškarcem hodam ulicama koje su prljave, a u izlozima je sve skupo i nedostupno, i primijetila bih ovu rupu na cipeli koju ne primjećujem dok izmišljam. Druge gospođe mojih godina uzimaju hrpe sredstava za umirenje i idu frizeru kad god mogu ... A ja izmišljam i bar se ne trujem ... Ha, baš sam lukava</a:t>
            </a:r>
            <a:r>
              <a:rPr lang="hr-HR" i="1" dirty="0" smtClean="0">
                <a:latin typeface="Arial" pitchFamily="34" charset="0"/>
                <a:cs typeface="Arial" pitchFamily="34" charset="0"/>
              </a:rPr>
              <a:t>.</a:t>
            </a:r>
            <a:endParaRPr lang="hr-HR"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Likovi</a:t>
            </a:r>
            <a:endParaRPr lang="hr-HR" dirty="0"/>
          </a:p>
        </p:txBody>
      </p:sp>
      <p:sp>
        <p:nvSpPr>
          <p:cNvPr id="3" name="Rezervirano mjesto sadržaja 2"/>
          <p:cNvSpPr>
            <a:spLocks noGrp="1"/>
          </p:cNvSpPr>
          <p:nvPr>
            <p:ph idx="1"/>
          </p:nvPr>
        </p:nvSpPr>
        <p:spPr/>
        <p:txBody>
          <a:bodyPr>
            <a:normAutofit/>
          </a:bodyPr>
          <a:lstStyle/>
          <a:p>
            <a:r>
              <a:rPr lang="hr-HR" b="1" dirty="0" smtClean="0"/>
              <a:t>mama Karamela</a:t>
            </a:r>
            <a:r>
              <a:rPr lang="hr-HR" dirty="0" smtClean="0"/>
              <a:t> (Majstorović Marelica, Dragica Dukić), spisateljica, maštovita, kreativna, luckasta, simpatična, neobična, </a:t>
            </a:r>
            <a:r>
              <a:rPr lang="hr-HR" i="1" dirty="0" smtClean="0"/>
              <a:t>otkačena</a:t>
            </a:r>
            <a:r>
              <a:rPr lang="hr-HR" dirty="0" smtClean="0"/>
              <a:t>, šaljiva, </a:t>
            </a:r>
          </a:p>
          <a:p>
            <a:r>
              <a:rPr lang="hr-HR" dirty="0" smtClean="0"/>
              <a:t>nesigurna</a:t>
            </a:r>
            <a:r>
              <a:rPr lang="hr-HR" dirty="0" smtClean="0"/>
              <a:t>, prerano je postala majka, žali za djetinjstvom i mladenaštvom, </a:t>
            </a:r>
            <a:endParaRPr lang="hr-HR" dirty="0" smtClean="0"/>
          </a:p>
          <a:p>
            <a:r>
              <a:rPr lang="hr-HR" dirty="0" smtClean="0"/>
              <a:t>t</a:t>
            </a:r>
            <a:r>
              <a:rPr lang="hr-HR" dirty="0" smtClean="0"/>
              <a:t>eško se nosi sa svakodnevnim problemima</a:t>
            </a:r>
            <a:endParaRPr lang="hr-HR" dirty="0" smtClean="0"/>
          </a:p>
          <a:p>
            <a:r>
              <a:rPr lang="hr-HR" dirty="0" smtClean="0"/>
              <a:t>pomalo </a:t>
            </a:r>
            <a:r>
              <a:rPr lang="hr-HR" dirty="0" smtClean="0"/>
              <a:t>nezrela, sklona pobjeći u svijet mašte, sklona hirovito mijenjati raspoloženja, ali voli svoju obitelj, ponosna na svoju </a:t>
            </a:r>
            <a:r>
              <a:rPr lang="hr-HR" dirty="0" smtClean="0"/>
              <a:t>djecu</a:t>
            </a:r>
          </a:p>
          <a:p>
            <a:r>
              <a:rPr lang="hr-HR" dirty="0" smtClean="0"/>
              <a:t>Ne pronalazi inspiraciju za novi roman</a:t>
            </a:r>
            <a:endParaRPr lang="hr-HR" dirty="0" smtClean="0"/>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b="1" dirty="0" err="1" smtClean="0"/>
              <a:t>Valdemar</a:t>
            </a:r>
            <a:r>
              <a:rPr lang="hr-HR" b="1" dirty="0" smtClean="0"/>
              <a:t> </a:t>
            </a:r>
            <a:r>
              <a:rPr lang="hr-HR" dirty="0" smtClean="0"/>
              <a:t>–otac</a:t>
            </a:r>
            <a:r>
              <a:rPr lang="hr-HR" b="1" dirty="0" smtClean="0"/>
              <a:t> </a:t>
            </a:r>
            <a:r>
              <a:rPr lang="hr-HR" dirty="0" smtClean="0"/>
              <a:t>netradicionalne obitelji, asistent režije, također neobičan, voli svoju ženu, daje joj prostora koji joj je potreban za pisanje, često zadirkuje Karamelu, sumnjičav prema njezinim spisateljskim sposobnostima, muče ga egzistencijalni problemi, pomalo ljubomoran, realniji od Karamele, </a:t>
            </a:r>
            <a:r>
              <a:rPr lang="hr-HR" i="1" dirty="0" smtClean="0"/>
              <a:t>čvrsto stoji na zemlji</a:t>
            </a:r>
            <a:endParaRPr lang="hr-HR" dirty="0" smtClean="0"/>
          </a:p>
          <a:p>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b="1" dirty="0" smtClean="0"/>
              <a:t>Naranča -  </a:t>
            </a:r>
            <a:r>
              <a:rPr lang="hr-HR" dirty="0" smtClean="0"/>
              <a:t>kći, tipična tinejdžerica, Karamela kaže da joj se ponekad čini kako je starija i zrelija od nje, savjesna, psihoterapeut cijele </a:t>
            </a:r>
            <a:r>
              <a:rPr lang="hr-HR" dirty="0" smtClean="0"/>
              <a:t>obitelji</a:t>
            </a:r>
          </a:p>
          <a:p>
            <a:endParaRPr lang="hr-HR" dirty="0" smtClean="0"/>
          </a:p>
          <a:p>
            <a:r>
              <a:rPr lang="hr-HR" b="1" dirty="0" err="1" smtClean="0"/>
              <a:t>Lastan</a:t>
            </a:r>
            <a:r>
              <a:rPr lang="hr-HR" dirty="0" smtClean="0"/>
              <a:t> – dječačić od 4 godine, živahan, energičan, zahtjevan, najmlađe dijete u obitelji </a:t>
            </a:r>
            <a:r>
              <a:rPr lang="hr-HR" dirty="0" err="1" smtClean="0"/>
              <a:t>Rudinsky</a:t>
            </a:r>
            <a:endParaRPr lang="hr-HR" dirty="0" smtClean="0"/>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b="1" dirty="0" err="1" smtClean="0"/>
              <a:t>Rene</a:t>
            </a:r>
            <a:r>
              <a:rPr lang="hr-HR" dirty="0" smtClean="0"/>
              <a:t> – </a:t>
            </a:r>
            <a:r>
              <a:rPr lang="hr-HR" dirty="0" err="1" smtClean="0"/>
              <a:t>Karamelin</a:t>
            </a:r>
            <a:r>
              <a:rPr lang="hr-HR" dirty="0" smtClean="0"/>
              <a:t> i </a:t>
            </a:r>
            <a:r>
              <a:rPr lang="hr-HR" dirty="0" err="1" smtClean="0"/>
              <a:t>Valdemarov</a:t>
            </a:r>
            <a:r>
              <a:rPr lang="hr-HR" dirty="0" smtClean="0"/>
              <a:t> prijatelj, spreman pomoći, luckasti novinar, odlučuje se promijeniti karijeru i raditi ono što voli</a:t>
            </a:r>
          </a:p>
          <a:p>
            <a:endParaRPr lang="hr-HR" dirty="0" smtClean="0"/>
          </a:p>
          <a:p>
            <a:r>
              <a:rPr lang="hr-HR" b="1" dirty="0" smtClean="0"/>
              <a:t>Velimir </a:t>
            </a:r>
            <a:r>
              <a:rPr lang="hr-HR" dirty="0" smtClean="0"/>
              <a:t>– lik iz </a:t>
            </a:r>
            <a:r>
              <a:rPr lang="hr-HR" dirty="0" err="1" smtClean="0"/>
              <a:t>Karameline</a:t>
            </a:r>
            <a:r>
              <a:rPr lang="hr-HR" dirty="0" smtClean="0"/>
              <a:t> mašte, markantan, zgodan, ozbiljan, lik iz romana koji je u potrazi za ljubavi svoga života, nema otiske jer nije stvaran, ali postaje stvaran jer ga ljubav prema Marijani oživljava</a:t>
            </a:r>
          </a:p>
          <a:p>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b="1" dirty="0" smtClean="0"/>
              <a:t>Marijana</a:t>
            </a:r>
            <a:r>
              <a:rPr lang="hr-HR" dirty="0" smtClean="0"/>
              <a:t> – </a:t>
            </a:r>
            <a:r>
              <a:rPr lang="hr-HR" dirty="0" err="1" smtClean="0"/>
              <a:t>Karamelina</a:t>
            </a:r>
            <a:r>
              <a:rPr lang="hr-HR" dirty="0" smtClean="0"/>
              <a:t> prijateljica, krojačica, zaljubljuje se u </a:t>
            </a:r>
            <a:r>
              <a:rPr lang="hr-HR" dirty="0" smtClean="0"/>
              <a:t>Velimira</a:t>
            </a:r>
          </a:p>
          <a:p>
            <a:r>
              <a:rPr lang="hr-HR" b="1" dirty="0" smtClean="0"/>
              <a:t>teta </a:t>
            </a:r>
            <a:r>
              <a:rPr lang="hr-HR" b="1" dirty="0" smtClean="0"/>
              <a:t>Ružica</a:t>
            </a:r>
            <a:r>
              <a:rPr lang="hr-HR" dirty="0" smtClean="0"/>
              <a:t> – pomaže </a:t>
            </a:r>
            <a:r>
              <a:rPr lang="hr-HR" dirty="0" err="1" smtClean="0"/>
              <a:t>Reneu</a:t>
            </a:r>
            <a:r>
              <a:rPr lang="hr-HR" dirty="0" smtClean="0"/>
              <a:t> da otvori gostionicu, od čangrizave starice koja kritizira </a:t>
            </a:r>
            <a:r>
              <a:rPr lang="hr-HR" dirty="0" err="1" smtClean="0"/>
              <a:t>Karamelinu</a:t>
            </a:r>
            <a:r>
              <a:rPr lang="hr-HR" dirty="0" smtClean="0"/>
              <a:t> spisateljsku karijeru, pretvara se u simpatičnu staricu otvorena </a:t>
            </a:r>
            <a:r>
              <a:rPr lang="hr-HR" dirty="0" smtClean="0"/>
              <a:t>duha</a:t>
            </a:r>
            <a:r>
              <a:rPr lang="hr-HR" dirty="0" smtClean="0"/>
              <a:t> </a:t>
            </a:r>
          </a:p>
          <a:p>
            <a:r>
              <a:rPr lang="hr-HR" b="1" dirty="0" smtClean="0"/>
              <a:t>roman</a:t>
            </a:r>
            <a:r>
              <a:rPr lang="hr-HR" dirty="0" smtClean="0"/>
              <a:t> – personificirani lik, strepi nad svojom budućnošću, sretan je kad ga Karamela dovrši, nastoji se uključiti u tijek svoje sudbine</a:t>
            </a:r>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Tematsko-idejni sloj djela</a:t>
            </a:r>
            <a:endParaRPr lang="hr-HR" dirty="0"/>
          </a:p>
        </p:txBody>
      </p:sp>
      <p:sp>
        <p:nvSpPr>
          <p:cNvPr id="3" name="Rezervirano mjesto sadržaja 2"/>
          <p:cNvSpPr>
            <a:spLocks noGrp="1"/>
          </p:cNvSpPr>
          <p:nvPr>
            <p:ph idx="1"/>
          </p:nvPr>
        </p:nvSpPr>
        <p:spPr/>
        <p:txBody>
          <a:bodyPr>
            <a:normAutofit/>
          </a:bodyPr>
          <a:lstStyle/>
          <a:p>
            <a:pPr lvl="0"/>
            <a:r>
              <a:rPr lang="hr-HR" dirty="0" smtClean="0"/>
              <a:t>spisateljica nam otkriva onu </a:t>
            </a:r>
            <a:r>
              <a:rPr lang="hr-HR" b="1" dirty="0" smtClean="0"/>
              <a:t>drugu stranu majčinstva</a:t>
            </a:r>
            <a:r>
              <a:rPr lang="hr-HR" dirty="0" smtClean="0"/>
              <a:t> koja nije </a:t>
            </a:r>
            <a:r>
              <a:rPr lang="hr-HR" dirty="0" smtClean="0"/>
              <a:t>idealizirana</a:t>
            </a:r>
          </a:p>
          <a:p>
            <a:pPr lvl="0">
              <a:buNone/>
            </a:pPr>
            <a:endParaRPr lang="hr-HR" dirty="0" smtClean="0"/>
          </a:p>
          <a:p>
            <a:pPr lvl="0"/>
            <a:r>
              <a:rPr lang="hr-HR" dirty="0" smtClean="0"/>
              <a:t>lik Karamele </a:t>
            </a:r>
            <a:r>
              <a:rPr lang="hr-HR" b="1" dirty="0" err="1" smtClean="0"/>
              <a:t>suprostavlja</a:t>
            </a:r>
            <a:r>
              <a:rPr lang="hr-HR" b="1" dirty="0" smtClean="0"/>
              <a:t> se slici majke</a:t>
            </a:r>
            <a:r>
              <a:rPr lang="hr-HR" dirty="0" smtClean="0"/>
              <a:t> kao požrtvovne, samozatajne, nesebične i zadivljujuće osobe koja u svakom trenutku zadovoljava potrebe svih oko sebe </a:t>
            </a:r>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lvl="0"/>
            <a:r>
              <a:rPr lang="hr-HR" dirty="0" smtClean="0"/>
              <a:t>Sanja Pilić govori o majkama </a:t>
            </a:r>
            <a:r>
              <a:rPr lang="hr-HR" b="1" dirty="0" smtClean="0"/>
              <a:t>kao ljudima od krvi i mesa</a:t>
            </a:r>
            <a:r>
              <a:rPr lang="hr-HR" dirty="0" smtClean="0"/>
              <a:t> koje imaju pravo na loš dan, koje mogu biti zamišljene, ponekad sebične i mrzovoljne, šašave, zbunjene, depresivne, ali koje također vole i bore se za svoju obitelj</a:t>
            </a:r>
          </a:p>
          <a:p>
            <a:pPr lvl="0"/>
            <a:r>
              <a:rPr lang="hr-HR" dirty="0" smtClean="0"/>
              <a:t>drugi tematski sloj je nemogućnost pisca/umjetnika da u svakodnevnim egzistencijalnim brigama pronađe </a:t>
            </a:r>
            <a:r>
              <a:rPr lang="hr-HR" b="1" dirty="0" smtClean="0"/>
              <a:t>inspiraciju za umjetničko stvaranje</a:t>
            </a:r>
            <a:r>
              <a:rPr lang="hr-HR" dirty="0" smtClean="0"/>
              <a:t> </a:t>
            </a:r>
          </a:p>
          <a:p>
            <a:endParaRPr lang="hr-H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111</TotalTime>
  <Words>850</Words>
  <Application>Microsoft Office PowerPoint</Application>
  <PresentationFormat>Prikaz na zaslonu (4:3)</PresentationFormat>
  <Paragraphs>119</Paragraphs>
  <Slides>28</Slides>
  <Notes>0</Notes>
  <HiddenSlides>0</HiddenSlides>
  <MMClips>0</MMClips>
  <ScaleCrop>false</ScaleCrop>
  <HeadingPairs>
    <vt:vector size="4" baseType="variant">
      <vt:variant>
        <vt:lpstr>Tema</vt:lpstr>
      </vt:variant>
      <vt:variant>
        <vt:i4>1</vt:i4>
      </vt:variant>
      <vt:variant>
        <vt:lpstr>Naslovi slajdova</vt:lpstr>
      </vt:variant>
      <vt:variant>
        <vt:i4>28</vt:i4>
      </vt:variant>
    </vt:vector>
  </HeadingPairs>
  <TitlesOfParts>
    <vt:vector size="29" baseType="lpstr">
      <vt:lpstr>Bogatstvo</vt:lpstr>
      <vt:lpstr>Sanja Pilić: O mamama sve najbolje</vt:lpstr>
      <vt:lpstr>Slajd 2</vt:lpstr>
      <vt:lpstr>Likovi</vt:lpstr>
      <vt:lpstr>Slajd 4</vt:lpstr>
      <vt:lpstr>Slajd 5</vt:lpstr>
      <vt:lpstr>Slajd 6</vt:lpstr>
      <vt:lpstr>Slajd 7</vt:lpstr>
      <vt:lpstr>Tematsko-idejni sloj djela</vt:lpstr>
      <vt:lpstr>Slajd 9</vt:lpstr>
      <vt:lpstr>Slajd 10</vt:lpstr>
      <vt:lpstr>Vrsta romana</vt:lpstr>
      <vt:lpstr>Slajd 12</vt:lpstr>
      <vt:lpstr>Pripovjedač</vt:lpstr>
      <vt:lpstr>Slajd 14</vt:lpstr>
      <vt:lpstr>Jezik i stil</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Sanja Pilić: O mamama sve najbolje</dc:title>
  <dc:creator>Lovro Šverko</dc:creator>
  <cp:lastModifiedBy>Lovro Šverko</cp:lastModifiedBy>
  <cp:revision>14</cp:revision>
  <dcterms:created xsi:type="dcterms:W3CDTF">2014-05-03T06:18:56Z</dcterms:created>
  <dcterms:modified xsi:type="dcterms:W3CDTF">2014-11-02T15:47:53Z</dcterms:modified>
</cp:coreProperties>
</file>