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4095B-D6EB-4382-82E0-091C556BBD9C}" type="datetimeFigureOut">
              <a:rPr lang="en-US" smtClean="0"/>
              <a:pPr/>
              <a:t>10/22/2014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B0CDD-B946-4C9D-BF33-F7A0C38DAE5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  <a:latin typeface="Algerian" pitchFamily="82" charset="0"/>
              </a:rPr>
              <a:t>THE Simple Past </a:t>
            </a:r>
            <a:r>
              <a:rPr lang="hr-HR" dirty="0" smtClean="0">
                <a:solidFill>
                  <a:srgbClr val="7030A0"/>
                </a:solidFill>
                <a:latin typeface="Algerian" pitchFamily="82" charset="0"/>
              </a:rPr>
              <a:t>Tense</a:t>
            </a:r>
            <a:endParaRPr lang="en-GB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Verbs can be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57299"/>
            <a:ext cx="4040188" cy="642942"/>
          </a:xfrm>
        </p:spPr>
        <p:txBody>
          <a:bodyPr/>
          <a:lstStyle/>
          <a:p>
            <a:r>
              <a:rPr lang="hr-HR" u="sng" dirty="0" smtClean="0"/>
              <a:t>regular</a:t>
            </a:r>
            <a:endParaRPr lang="en-GB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watch - watch</a:t>
            </a:r>
            <a:r>
              <a:rPr lang="hr-HR" dirty="0" smtClean="0">
                <a:solidFill>
                  <a:srgbClr val="FF0000"/>
                </a:solidFill>
              </a:rPr>
              <a:t>ed</a:t>
            </a:r>
          </a:p>
          <a:p>
            <a:pPr>
              <a:buNone/>
            </a:pPr>
            <a:r>
              <a:rPr lang="hr-HR" dirty="0" smtClean="0"/>
              <a:t>stay – stay</a:t>
            </a:r>
            <a:r>
              <a:rPr lang="hr-HR" dirty="0" smtClean="0">
                <a:solidFill>
                  <a:srgbClr val="FF0000"/>
                </a:solidFill>
              </a:rPr>
              <a:t>ed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---------------------------</a:t>
            </a:r>
          </a:p>
          <a:p>
            <a:pPr>
              <a:buNone/>
            </a:pPr>
            <a:r>
              <a:rPr lang="hr-HR" dirty="0" smtClean="0"/>
              <a:t>phone - phone</a:t>
            </a:r>
            <a:r>
              <a:rPr lang="hr-HR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r>
              <a:rPr lang="hr-HR" dirty="0" smtClean="0"/>
              <a:t>arrive – arrive</a:t>
            </a:r>
            <a:r>
              <a:rPr lang="hr-HR" dirty="0" smtClean="0">
                <a:solidFill>
                  <a:srgbClr val="FF0000"/>
                </a:solidFill>
              </a:rPr>
              <a:t>d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---------------------------</a:t>
            </a:r>
          </a:p>
          <a:p>
            <a:pPr>
              <a:buNone/>
            </a:pPr>
            <a:r>
              <a:rPr lang="hr-HR" dirty="0" smtClean="0"/>
              <a:t>stop - stop</a:t>
            </a:r>
            <a:r>
              <a:rPr lang="hr-HR" dirty="0" smtClean="0">
                <a:solidFill>
                  <a:srgbClr val="FF0000"/>
                </a:solidFill>
              </a:rPr>
              <a:t>ped</a:t>
            </a:r>
          </a:p>
          <a:p>
            <a:pPr>
              <a:buNone/>
            </a:pPr>
            <a:r>
              <a:rPr lang="hr-HR" dirty="0" smtClean="0"/>
              <a:t>drop – drop</a:t>
            </a:r>
            <a:r>
              <a:rPr lang="hr-HR" dirty="0" smtClean="0">
                <a:solidFill>
                  <a:srgbClr val="FF0000"/>
                </a:solidFill>
              </a:rPr>
              <a:t>ped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----------------------------</a:t>
            </a:r>
          </a:p>
          <a:p>
            <a:pPr>
              <a:buNone/>
            </a:pPr>
            <a:r>
              <a:rPr lang="hr-HR" dirty="0" smtClean="0"/>
              <a:t>cry - cri</a:t>
            </a:r>
            <a:r>
              <a:rPr lang="hr-HR" dirty="0" smtClean="0">
                <a:solidFill>
                  <a:srgbClr val="FF0000"/>
                </a:solidFill>
              </a:rPr>
              <a:t>ed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try - tri</a:t>
            </a:r>
            <a:r>
              <a:rPr lang="hr-HR" dirty="0" smtClean="0">
                <a:solidFill>
                  <a:srgbClr val="FF0000"/>
                </a:solidFill>
              </a:rPr>
              <a:t>ed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u="sng" dirty="0" smtClean="0"/>
              <a:t>irregular </a:t>
            </a:r>
            <a:r>
              <a:rPr lang="hr-HR" dirty="0" smtClean="0"/>
              <a:t>(2nd column in the list of irregular verbs)</a:t>
            </a:r>
            <a:endParaRPr lang="en-GB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be – </a:t>
            </a:r>
            <a:r>
              <a:rPr lang="hr-HR" dirty="0" smtClean="0">
                <a:solidFill>
                  <a:srgbClr val="FF0000"/>
                </a:solidFill>
              </a:rPr>
              <a:t>was, were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-----------------------------</a:t>
            </a:r>
          </a:p>
          <a:p>
            <a:pPr>
              <a:buNone/>
            </a:pPr>
            <a:r>
              <a:rPr lang="hr-HR" dirty="0" smtClean="0"/>
              <a:t>go –</a:t>
            </a:r>
            <a:r>
              <a:rPr lang="hr-HR" dirty="0" smtClean="0">
                <a:solidFill>
                  <a:srgbClr val="FF0000"/>
                </a:solidFill>
              </a:rPr>
              <a:t>went</a:t>
            </a:r>
          </a:p>
          <a:p>
            <a:pPr>
              <a:buNone/>
            </a:pPr>
            <a:r>
              <a:rPr lang="hr-HR" dirty="0" smtClean="0"/>
              <a:t>have – </a:t>
            </a:r>
            <a:r>
              <a:rPr lang="hr-HR" dirty="0" smtClean="0">
                <a:solidFill>
                  <a:srgbClr val="FF0000"/>
                </a:solidFill>
              </a:rPr>
              <a:t>had</a:t>
            </a:r>
          </a:p>
          <a:p>
            <a:pPr>
              <a:buNone/>
            </a:pPr>
            <a:r>
              <a:rPr lang="hr-HR" dirty="0" smtClean="0"/>
              <a:t>come – </a:t>
            </a:r>
            <a:r>
              <a:rPr lang="hr-HR" dirty="0" smtClean="0">
                <a:solidFill>
                  <a:srgbClr val="FF0000"/>
                </a:solidFill>
              </a:rPr>
              <a:t>came</a:t>
            </a:r>
          </a:p>
          <a:p>
            <a:pPr>
              <a:buNone/>
            </a:pPr>
            <a:r>
              <a:rPr lang="hr-HR" dirty="0" smtClean="0"/>
              <a:t>teach - </a:t>
            </a:r>
            <a:r>
              <a:rPr lang="hr-HR" dirty="0" smtClean="0">
                <a:solidFill>
                  <a:srgbClr val="FF0000"/>
                </a:solidFill>
              </a:rPr>
              <a:t>tought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1428728" y="1142984"/>
            <a:ext cx="278608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143372" y="1142984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Positive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Tom </a:t>
            </a:r>
            <a:r>
              <a:rPr lang="hr-HR" dirty="0" smtClean="0">
                <a:solidFill>
                  <a:srgbClr val="FF0000"/>
                </a:solidFill>
              </a:rPr>
              <a:t>stayed</a:t>
            </a:r>
            <a:r>
              <a:rPr lang="hr-HR" dirty="0" smtClean="0"/>
              <a:t> in bed. </a:t>
            </a:r>
            <a:r>
              <a:rPr lang="hr-HR" dirty="0" smtClean="0"/>
              <a:t>I </a:t>
            </a:r>
            <a:r>
              <a:rPr lang="hr-HR" dirty="0" smtClean="0">
                <a:solidFill>
                  <a:srgbClr val="FF0000"/>
                </a:solidFill>
              </a:rPr>
              <a:t>wanted</a:t>
            </a:r>
            <a:r>
              <a:rPr lang="hr-HR" dirty="0" smtClean="0"/>
              <a:t> to find a clock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hr-HR" dirty="0" smtClean="0"/>
              <a:t>Helen </a:t>
            </a:r>
            <a:r>
              <a:rPr lang="hr-HR" dirty="0" smtClean="0">
                <a:solidFill>
                  <a:srgbClr val="FF0000"/>
                </a:solidFill>
              </a:rPr>
              <a:t>went</a:t>
            </a:r>
            <a:r>
              <a:rPr lang="hr-HR" dirty="0" smtClean="0"/>
              <a:t> to a wedding. </a:t>
            </a:r>
          </a:p>
          <a:p>
            <a:pPr>
              <a:buNone/>
            </a:pPr>
            <a:r>
              <a:rPr lang="hr-HR" dirty="0" smtClean="0"/>
              <a:t>It </a:t>
            </a:r>
            <a:r>
              <a:rPr lang="hr-HR" dirty="0" smtClean="0">
                <a:solidFill>
                  <a:srgbClr val="FF0000"/>
                </a:solidFill>
              </a:rPr>
              <a:t>was</a:t>
            </a:r>
            <a:r>
              <a:rPr lang="hr-HR" dirty="0" smtClean="0"/>
              <a:t> horrible.</a:t>
            </a:r>
          </a:p>
          <a:p>
            <a:pPr>
              <a:buNone/>
            </a:pPr>
            <a:r>
              <a:rPr lang="hr-HR" dirty="0" smtClean="0"/>
              <a:t>Someone </a:t>
            </a:r>
            <a:r>
              <a:rPr lang="hr-HR" dirty="0" smtClean="0">
                <a:solidFill>
                  <a:srgbClr val="FF0000"/>
                </a:solidFill>
              </a:rPr>
              <a:t>took</a:t>
            </a:r>
            <a:r>
              <a:rPr lang="hr-HR" dirty="0" smtClean="0"/>
              <a:t> it while we </a:t>
            </a:r>
            <a:r>
              <a:rPr lang="hr-HR" dirty="0" smtClean="0">
                <a:solidFill>
                  <a:srgbClr val="FF0000"/>
                </a:solidFill>
              </a:rPr>
              <a:t>were</a:t>
            </a:r>
            <a:r>
              <a:rPr lang="hr-HR" dirty="0" smtClean="0"/>
              <a:t> away.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Negative form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Verb TO BE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We </a:t>
            </a:r>
            <a:r>
              <a:rPr lang="hr-HR" dirty="0" smtClean="0">
                <a:solidFill>
                  <a:srgbClr val="FF0000"/>
                </a:solidFill>
              </a:rPr>
              <a:t>weren’t</a:t>
            </a:r>
            <a:r>
              <a:rPr lang="hr-HR" dirty="0" smtClean="0"/>
              <a:t> home. </a:t>
            </a:r>
          </a:p>
          <a:p>
            <a:pPr>
              <a:buNone/>
            </a:pPr>
            <a:r>
              <a:rPr lang="hr-HR" dirty="0" smtClean="0"/>
              <a:t>Their son </a:t>
            </a:r>
            <a:r>
              <a:rPr lang="hr-HR" dirty="0" smtClean="0">
                <a:solidFill>
                  <a:srgbClr val="FF0000"/>
                </a:solidFill>
              </a:rPr>
              <a:t>wasn’t</a:t>
            </a:r>
            <a:r>
              <a:rPr lang="hr-HR" dirty="0" smtClean="0"/>
              <a:t> with him in Paris.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Other verbs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They </a:t>
            </a:r>
            <a:r>
              <a:rPr lang="hr-HR" dirty="0" smtClean="0">
                <a:solidFill>
                  <a:srgbClr val="FF0000"/>
                </a:solidFill>
              </a:rPr>
              <a:t>didn’t take </a:t>
            </a:r>
            <a:r>
              <a:rPr lang="hr-HR" dirty="0" smtClean="0"/>
              <a:t>anything else.</a:t>
            </a:r>
          </a:p>
          <a:p>
            <a:pPr>
              <a:buNone/>
            </a:pPr>
            <a:r>
              <a:rPr lang="hr-HR" dirty="0" smtClean="0"/>
              <a:t>The gardener </a:t>
            </a:r>
            <a:r>
              <a:rPr lang="hr-HR" dirty="0" smtClean="0">
                <a:solidFill>
                  <a:srgbClr val="FF0000"/>
                </a:solidFill>
              </a:rPr>
              <a:t>didn’t steal </a:t>
            </a:r>
            <a:r>
              <a:rPr lang="hr-HR" dirty="0" smtClean="0"/>
              <a:t>the clock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Mr Salt </a:t>
            </a:r>
            <a:r>
              <a:rPr lang="hr-HR" dirty="0" smtClean="0">
                <a:solidFill>
                  <a:srgbClr val="FF0000"/>
                </a:solidFill>
              </a:rPr>
              <a:t>didn’t call </a:t>
            </a:r>
            <a:r>
              <a:rPr lang="hr-HR" dirty="0" smtClean="0"/>
              <a:t>the police.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DIDN’T + INFINITIVE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Interrogative form</a:t>
            </a:r>
            <a:br>
              <a:rPr lang="hr-HR" dirty="0" smtClean="0"/>
            </a:br>
            <a:r>
              <a:rPr lang="hr-HR" dirty="0" smtClean="0"/>
              <a:t>(questions)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Verb TO BE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Were</a:t>
            </a:r>
            <a:r>
              <a:rPr lang="hr-HR" dirty="0" smtClean="0"/>
              <a:t> you here yesterday?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Was</a:t>
            </a:r>
            <a:r>
              <a:rPr lang="hr-HR" dirty="0" smtClean="0"/>
              <a:t> your wife with you?</a:t>
            </a:r>
          </a:p>
          <a:p>
            <a:pPr>
              <a:buNone/>
            </a:pPr>
            <a:r>
              <a:rPr lang="hr-HR" dirty="0" smtClean="0"/>
              <a:t>Where </a:t>
            </a:r>
            <a:r>
              <a:rPr lang="hr-HR" dirty="0" smtClean="0">
                <a:solidFill>
                  <a:srgbClr val="FF0000"/>
                </a:solidFill>
              </a:rPr>
              <a:t>was</a:t>
            </a:r>
            <a:r>
              <a:rPr lang="hr-HR" dirty="0" smtClean="0"/>
              <a:t> the clock</a:t>
            </a:r>
            <a:r>
              <a:rPr lang="hr-HR" dirty="0" smtClean="0"/>
              <a:t>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000" dirty="0" smtClean="0">
                <a:solidFill>
                  <a:srgbClr val="FF0000"/>
                </a:solidFill>
              </a:rPr>
              <a:t>(QUESTION WORD) WAS/WERE + SUBJECT</a:t>
            </a:r>
            <a:endParaRPr lang="hr-HR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Other verbs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Did</a:t>
            </a:r>
            <a:r>
              <a:rPr lang="hr-HR" dirty="0" smtClean="0"/>
              <a:t> </a:t>
            </a:r>
            <a:r>
              <a:rPr lang="hr-HR" u="sng" dirty="0" smtClean="0"/>
              <a:t>they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steal</a:t>
            </a:r>
            <a:r>
              <a:rPr lang="hr-HR" dirty="0" smtClean="0"/>
              <a:t> anything else?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Did</a:t>
            </a:r>
            <a:r>
              <a:rPr lang="hr-HR" dirty="0" smtClean="0"/>
              <a:t> </a:t>
            </a:r>
            <a:r>
              <a:rPr lang="hr-HR" u="sng" dirty="0" smtClean="0"/>
              <a:t>Helen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go</a:t>
            </a:r>
            <a:r>
              <a:rPr lang="hr-HR" dirty="0" smtClean="0"/>
              <a:t> to a concert?</a:t>
            </a:r>
          </a:p>
          <a:p>
            <a:pPr>
              <a:buNone/>
            </a:pPr>
            <a:r>
              <a:rPr lang="hr-HR" dirty="0" smtClean="0"/>
              <a:t>Where </a:t>
            </a:r>
            <a:r>
              <a:rPr lang="hr-HR" dirty="0" smtClean="0">
                <a:solidFill>
                  <a:srgbClr val="FF0000"/>
                </a:solidFill>
              </a:rPr>
              <a:t>did</a:t>
            </a:r>
            <a:r>
              <a:rPr lang="hr-HR" dirty="0" smtClean="0"/>
              <a:t> </a:t>
            </a:r>
            <a:r>
              <a:rPr lang="hr-HR" u="sng" dirty="0" smtClean="0"/>
              <a:t>you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go</a:t>
            </a:r>
            <a:r>
              <a:rPr lang="hr-HR" dirty="0" smtClean="0"/>
              <a:t> last week?</a:t>
            </a:r>
          </a:p>
          <a:p>
            <a:pPr>
              <a:buNone/>
            </a:pPr>
            <a:r>
              <a:rPr lang="hr-HR" dirty="0" smtClean="0"/>
              <a:t>Why </a:t>
            </a:r>
            <a:r>
              <a:rPr lang="hr-HR" dirty="0" smtClean="0">
                <a:solidFill>
                  <a:srgbClr val="FF0000"/>
                </a:solidFill>
              </a:rPr>
              <a:t>did</a:t>
            </a:r>
            <a:r>
              <a:rPr lang="hr-HR" dirty="0" smtClean="0"/>
              <a:t> </a:t>
            </a:r>
            <a:r>
              <a:rPr lang="hr-HR" u="sng" dirty="0" smtClean="0"/>
              <a:t>you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call</a:t>
            </a:r>
            <a:r>
              <a:rPr lang="hr-HR" dirty="0" smtClean="0"/>
              <a:t> the police</a:t>
            </a:r>
            <a:r>
              <a:rPr lang="hr-HR" dirty="0" smtClean="0"/>
              <a:t>?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2000" dirty="0" smtClean="0">
                <a:solidFill>
                  <a:srgbClr val="FF0000"/>
                </a:solidFill>
              </a:rPr>
              <a:t>(QUESTION WORD) + DID+ SUBJECT + INFINITVE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Past Simple is used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for actions which started in the past and finished in the past and we know when it happened</a:t>
            </a:r>
          </a:p>
          <a:p>
            <a:pPr marL="514350" indent="-514350">
              <a:buNone/>
            </a:pPr>
            <a:r>
              <a:rPr lang="hr-HR" dirty="0" smtClean="0"/>
              <a:t>b</a:t>
            </a:r>
            <a:r>
              <a:rPr lang="hr-HR" smtClean="0"/>
              <a:t>)  with </a:t>
            </a:r>
            <a:r>
              <a:rPr lang="hr-HR" dirty="0" smtClean="0"/>
              <a:t>these time expressions: yesterday, last _____, in 2009, when I was little, a week ago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249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Simple Past Tense</vt:lpstr>
      <vt:lpstr>Verbs can be</vt:lpstr>
      <vt:lpstr>Positive form</vt:lpstr>
      <vt:lpstr>Negative form</vt:lpstr>
      <vt:lpstr>Interrogative form (questions)</vt:lpstr>
      <vt:lpstr>Past Simple is used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18</cp:revision>
  <dcterms:created xsi:type="dcterms:W3CDTF">2014-10-19T11:46:49Z</dcterms:created>
  <dcterms:modified xsi:type="dcterms:W3CDTF">2014-10-22T18:10:34Z</dcterms:modified>
</cp:coreProperties>
</file>