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58" r:id="rId5"/>
    <p:sldId id="271" r:id="rId6"/>
    <p:sldId id="270" r:id="rId7"/>
    <p:sldId id="260" r:id="rId8"/>
    <p:sldId id="273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59" d="100"/>
          <a:sy n="59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685866-B8A6-44A3-AA71-22AE9F4D23C4}" type="datetimeFigureOut">
              <a:rPr lang="hr-HR" smtClean="0"/>
              <a:pPr/>
              <a:t>30.9.2014.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055B65-9125-4A20-A529-825FD495FF7B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heming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672408" cy="4772266"/>
          </a:xfrm>
          <a:prstGeom prst="rect">
            <a:avLst/>
          </a:prstGeom>
          <a:ln w="38100"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Ernest</a:t>
            </a:r>
            <a:br>
              <a:rPr lang="hr-HR" dirty="0" smtClean="0"/>
            </a:br>
            <a:r>
              <a:rPr lang="hr-HR" dirty="0" smtClean="0"/>
              <a:t>Hemingway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Starac i more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2666256" cy="1058809"/>
          </a:xfrm>
        </p:spPr>
        <p:txBody>
          <a:bodyPr>
            <a:normAutofit/>
          </a:bodyPr>
          <a:lstStyle/>
          <a:p>
            <a:r>
              <a:rPr lang="hr-HR" sz="3000" dirty="0" err="1" smtClean="0"/>
              <a:t>Hemingwayeva</a:t>
            </a:r>
            <a:r>
              <a:rPr lang="hr-HR" sz="3000" dirty="0" smtClean="0"/>
              <a:t> proza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609600" y="1916832"/>
            <a:ext cx="2209800" cy="3744416"/>
          </a:xfrm>
        </p:spPr>
        <p:txBody>
          <a:bodyPr>
            <a:noAutofit/>
          </a:bodyPr>
          <a:lstStyle/>
          <a:p>
            <a:r>
              <a:rPr lang="hr-HR" sz="2000" dirty="0" err="1" smtClean="0"/>
              <a:t>tzv</a:t>
            </a:r>
            <a:r>
              <a:rPr lang="hr-HR" sz="2000" dirty="0" smtClean="0"/>
              <a:t>. </a:t>
            </a:r>
            <a:r>
              <a:rPr lang="hr-HR" sz="2000" b="1" i="1" dirty="0" err="1" smtClean="0"/>
              <a:t>hard</a:t>
            </a:r>
            <a:r>
              <a:rPr lang="hr-HR" sz="2000" b="1" i="1" dirty="0" smtClean="0"/>
              <a:t>-</a:t>
            </a:r>
            <a:r>
              <a:rPr lang="hr-HR" sz="2000" b="1" i="1" dirty="0" err="1" smtClean="0"/>
              <a:t>boiled</a:t>
            </a:r>
            <a:r>
              <a:rPr lang="hr-HR" sz="2000" b="1" i="1" dirty="0" smtClean="0"/>
              <a:t> </a:t>
            </a:r>
            <a:r>
              <a:rPr lang="hr-HR" sz="2000" b="1" dirty="0" smtClean="0"/>
              <a:t>proza ili </a:t>
            </a:r>
            <a:r>
              <a:rPr lang="hr-HR" sz="2000" b="1" i="1" dirty="0" smtClean="0"/>
              <a:t>tvrdo kuhana</a:t>
            </a:r>
          </a:p>
          <a:p>
            <a:r>
              <a:rPr lang="hr-HR" sz="2000" dirty="0"/>
              <a:t>j</a:t>
            </a:r>
            <a:r>
              <a:rPr lang="hr-HR" sz="2000" dirty="0" smtClean="0"/>
              <a:t>ezgrovita, suzdržana, </a:t>
            </a:r>
            <a:r>
              <a:rPr lang="hr-HR" sz="2000" dirty="0" smtClean="0">
                <a:ln w="0" cmpd="dbl">
                  <a:noFill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jednostavna</a:t>
            </a:r>
            <a:r>
              <a:rPr lang="hr-HR" sz="2000" dirty="0" smtClean="0"/>
              <a:t>, izravna, ogoljena, bez suvišnih ukrasa</a:t>
            </a:r>
          </a:p>
          <a:p>
            <a:r>
              <a:rPr lang="hr-HR" sz="2000" dirty="0"/>
              <a:t>v</a:t>
            </a:r>
            <a:r>
              <a:rPr lang="hr-HR" sz="2000" dirty="0" smtClean="0"/>
              <a:t>rlo ju je teško prevoditi</a:t>
            </a:r>
            <a:endParaRPr lang="hr-HR" sz="2000" dirty="0"/>
          </a:p>
        </p:txBody>
      </p:sp>
      <p:pic>
        <p:nvPicPr>
          <p:cNvPr id="7" name="Rezervirano mjesto slike 6" descr="handwritin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662" r="966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Vrsta djela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2429624"/>
          </a:xfrm>
        </p:spPr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raći roman ili novela</a:t>
            </a:r>
          </a:p>
          <a:p>
            <a:r>
              <a:rPr lang="hr-HR" dirty="0"/>
              <a:t>m</a:t>
            </a:r>
            <a:r>
              <a:rPr lang="hr-HR" dirty="0" smtClean="0"/>
              <a:t>oderna proza, koristi tehniku </a:t>
            </a:r>
            <a:r>
              <a:rPr lang="hr-HR" dirty="0" err="1" smtClean="0"/>
              <a:t>tzv</a:t>
            </a:r>
            <a:r>
              <a:rPr lang="hr-HR" dirty="0" smtClean="0"/>
              <a:t>. </a:t>
            </a:r>
            <a:r>
              <a:rPr lang="hr-HR" b="1" dirty="0" smtClean="0"/>
              <a:t>unutarnjeg monologa</a:t>
            </a:r>
            <a:r>
              <a:rPr lang="hr-HR" dirty="0" smtClean="0"/>
              <a:t> (pisac iznosi misli glavnog junaka)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hr-HR" b="1" dirty="0" smtClean="0"/>
              <a:t>Vrijeme djela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92488"/>
          </a:xfrm>
        </p:spPr>
        <p:txBody>
          <a:bodyPr>
            <a:normAutofit/>
          </a:bodyPr>
          <a:lstStyle/>
          <a:p>
            <a:r>
              <a:rPr lang="hr-HR" dirty="0" smtClean="0"/>
              <a:t>Oko 1950.g., vrijeme kad je na vrhuncu slave bio igrač bejzbola, slavni </a:t>
            </a:r>
            <a:r>
              <a:rPr lang="hr-HR" dirty="0" err="1" smtClean="0"/>
              <a:t>John</a:t>
            </a:r>
            <a:r>
              <a:rPr lang="hr-HR" dirty="0" smtClean="0"/>
              <a:t> </a:t>
            </a:r>
            <a:r>
              <a:rPr lang="hr-HR" dirty="0" err="1" smtClean="0"/>
              <a:t>Di</a:t>
            </a:r>
            <a:r>
              <a:rPr lang="hr-HR" dirty="0" smtClean="0"/>
              <a:t> </a:t>
            </a:r>
            <a:r>
              <a:rPr lang="hr-HR" dirty="0" err="1" smtClean="0"/>
              <a:t>Maggio</a:t>
            </a:r>
            <a:endParaRPr lang="hr-HR" dirty="0" smtClean="0"/>
          </a:p>
          <a:p>
            <a:r>
              <a:rPr lang="hr-HR" dirty="0" smtClean="0"/>
              <a:t>Santiago se u </a:t>
            </a:r>
            <a:br>
              <a:rPr lang="hr-HR" dirty="0" smtClean="0"/>
            </a:br>
            <a:r>
              <a:rPr lang="hr-HR" dirty="0" smtClean="0"/>
              <a:t>mislima vraća u </a:t>
            </a:r>
            <a:br>
              <a:rPr lang="hr-HR" dirty="0" smtClean="0"/>
            </a:br>
            <a:r>
              <a:rPr lang="hr-HR" dirty="0" smtClean="0"/>
              <a:t>vrijeme svoje </a:t>
            </a:r>
            <a:br>
              <a:rPr lang="hr-HR" dirty="0" smtClean="0"/>
            </a:br>
            <a:r>
              <a:rPr lang="hr-HR" dirty="0" smtClean="0"/>
              <a:t>mladosti</a:t>
            </a:r>
            <a:endParaRPr lang="hr-HR" dirty="0"/>
          </a:p>
        </p:txBody>
      </p:sp>
      <p:pic>
        <p:nvPicPr>
          <p:cNvPr id="4098" name="Picture 2" descr="C:\Users\Lovro\Documents\Dokumenti Antonija\hrvatski\Hemingway\lion-00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54684"/>
            <a:ext cx="5505331" cy="375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hr-HR" b="1" dirty="0" smtClean="0"/>
              <a:t>Mjesto radnje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08064"/>
            <a:ext cx="8229600" cy="4389120"/>
          </a:xfrm>
        </p:spPr>
        <p:txBody>
          <a:bodyPr/>
          <a:lstStyle/>
          <a:p>
            <a:r>
              <a:rPr lang="hr-HR" dirty="0" smtClean="0"/>
              <a:t>Kuba, periferija glavnoga grada Havane, pučina, ribarska koliba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026" name="Picture 2" descr="C:\Users\Lovro\Documents\Dokumenti Antonija\hrvatski\Hemingway\oldma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52705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antia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0868" y="1052736"/>
            <a:ext cx="3371612" cy="50405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Starac ribar Santiago</a:t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4389120"/>
          </a:xfrm>
        </p:spPr>
        <p:txBody>
          <a:bodyPr/>
          <a:lstStyle/>
          <a:p>
            <a:r>
              <a:rPr lang="hr-HR" dirty="0" smtClean="0"/>
              <a:t>siromašan, mršav, koščat, </a:t>
            </a:r>
          </a:p>
          <a:p>
            <a:r>
              <a:rPr lang="hr-HR" dirty="0" smtClean="0"/>
              <a:t>uzbudljive prošlosti </a:t>
            </a:r>
            <a:br>
              <a:rPr lang="hr-HR" dirty="0" smtClean="0"/>
            </a:br>
            <a:r>
              <a:rPr lang="hr-HR" dirty="0" smtClean="0"/>
              <a:t>(El </a:t>
            </a:r>
            <a:r>
              <a:rPr lang="hr-HR" dirty="0" err="1" smtClean="0"/>
              <a:t>Campeone</a:t>
            </a:r>
            <a:r>
              <a:rPr lang="hr-HR" dirty="0" smtClean="0"/>
              <a:t>), </a:t>
            </a:r>
          </a:p>
          <a:p>
            <a:r>
              <a:rPr lang="hr-HR" dirty="0" smtClean="0"/>
              <a:t>iskusan, strpljiv, pun znanja o </a:t>
            </a:r>
            <a:br>
              <a:rPr lang="hr-HR" dirty="0" smtClean="0"/>
            </a:br>
            <a:r>
              <a:rPr lang="hr-HR" dirty="0" smtClean="0"/>
              <a:t>životu i moru</a:t>
            </a:r>
          </a:p>
          <a:p>
            <a:r>
              <a:rPr lang="hr-HR" dirty="0"/>
              <a:t>p</a:t>
            </a:r>
            <a:r>
              <a:rPr lang="hr-HR" dirty="0" smtClean="0"/>
              <a:t>ozitivan, optimističan, voli sport</a:t>
            </a:r>
            <a:endParaRPr lang="hr-HR" dirty="0"/>
          </a:p>
          <a:p>
            <a:r>
              <a:rPr lang="hr-HR" dirty="0"/>
              <a:t>i</a:t>
            </a:r>
            <a:r>
              <a:rPr lang="hr-HR" dirty="0" smtClean="0"/>
              <a:t>zdržljiv, praktičan, snalažljiv, </a:t>
            </a:r>
            <a:br>
              <a:rPr lang="hr-HR" dirty="0" smtClean="0"/>
            </a:br>
            <a:r>
              <a:rPr lang="hr-HR" dirty="0" smtClean="0"/>
              <a:t>uporan</a:t>
            </a:r>
          </a:p>
          <a:p>
            <a:r>
              <a:rPr lang="hr-HR" dirty="0"/>
              <a:t>d</a:t>
            </a:r>
            <a:r>
              <a:rPr lang="hr-HR" dirty="0" smtClean="0"/>
              <a:t>obar, plemenit, poštuje prirodu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Manolino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ječak ribar </a:t>
            </a:r>
          </a:p>
          <a:p>
            <a:r>
              <a:rPr lang="hr-HR" dirty="0" smtClean="0"/>
              <a:t>privržen starcu, brine se za njega </a:t>
            </a:r>
            <a:endParaRPr lang="hr-HR" dirty="0"/>
          </a:p>
        </p:txBody>
      </p:sp>
      <p:pic>
        <p:nvPicPr>
          <p:cNvPr id="2050" name="Picture 2" descr="C:\Users\Lovro\Documents\Dokumenti Antonija\hrvatski\Hemingway\manol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609600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Kompozicija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583552"/>
            <a:ext cx="8229600" cy="3149704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u</a:t>
            </a:r>
            <a:r>
              <a:rPr lang="hr-HR" dirty="0" smtClean="0">
                <a:solidFill>
                  <a:srgbClr val="FF0000"/>
                </a:solidFill>
              </a:rPr>
              <a:t>vod: </a:t>
            </a:r>
            <a:r>
              <a:rPr lang="hr-HR" dirty="0" smtClean="0"/>
              <a:t>razgovor Santiaga i </a:t>
            </a:r>
            <a:r>
              <a:rPr lang="hr-HR" dirty="0" err="1" smtClean="0"/>
              <a:t>Manolina</a:t>
            </a:r>
            <a:endParaRPr lang="hr-HR" dirty="0" smtClean="0"/>
          </a:p>
          <a:p>
            <a:r>
              <a:rPr lang="hr-HR" dirty="0">
                <a:solidFill>
                  <a:srgbClr val="FF0000"/>
                </a:solidFill>
              </a:rPr>
              <a:t>z</a:t>
            </a:r>
            <a:r>
              <a:rPr lang="hr-HR" dirty="0" smtClean="0">
                <a:solidFill>
                  <a:srgbClr val="FF0000"/>
                </a:solidFill>
              </a:rPr>
              <a:t>aplet</a:t>
            </a:r>
            <a:r>
              <a:rPr lang="hr-HR" dirty="0" smtClean="0"/>
              <a:t>: </a:t>
            </a:r>
            <a:r>
              <a:rPr lang="hr-HR" dirty="0" err="1" smtClean="0"/>
              <a:t>Santiagova</a:t>
            </a:r>
            <a:r>
              <a:rPr lang="hr-HR" dirty="0" smtClean="0"/>
              <a:t> tri dana na moru</a:t>
            </a:r>
          </a:p>
          <a:p>
            <a:r>
              <a:rPr lang="hr-HR" dirty="0">
                <a:solidFill>
                  <a:srgbClr val="FF0000"/>
                </a:solidFill>
              </a:rPr>
              <a:t>v</a:t>
            </a:r>
            <a:r>
              <a:rPr lang="hr-HR" dirty="0" smtClean="0">
                <a:solidFill>
                  <a:srgbClr val="FF0000"/>
                </a:solidFill>
              </a:rPr>
              <a:t>rhunac</a:t>
            </a:r>
            <a:r>
              <a:rPr lang="hr-HR" dirty="0" smtClean="0"/>
              <a:t>: veliku ribu proždiru morski psi</a:t>
            </a:r>
          </a:p>
          <a:p>
            <a:r>
              <a:rPr lang="hr-HR" dirty="0">
                <a:solidFill>
                  <a:srgbClr val="FF0000"/>
                </a:solidFill>
              </a:rPr>
              <a:t>r</a:t>
            </a:r>
            <a:r>
              <a:rPr lang="hr-HR" dirty="0" smtClean="0">
                <a:solidFill>
                  <a:srgbClr val="FF0000"/>
                </a:solidFill>
              </a:rPr>
              <a:t>asplet</a:t>
            </a:r>
            <a:r>
              <a:rPr lang="hr-HR" dirty="0" smtClean="0"/>
              <a:t>: Santiago se vraća u svoju kolibu,</a:t>
            </a:r>
          </a:p>
          <a:p>
            <a:pPr>
              <a:buNone/>
            </a:pPr>
            <a:r>
              <a:rPr lang="hr-HR" dirty="0" smtClean="0"/>
              <a:t>ponovni susret s </a:t>
            </a:r>
            <a:r>
              <a:rPr lang="hr-HR" dirty="0" err="1" smtClean="0"/>
              <a:t>Manolinom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Tematsko-idejni sloj djela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dnos čovjeka i prirode obilježen je </a:t>
            </a:r>
            <a:r>
              <a:rPr lang="hr-HR" b="1" dirty="0" smtClean="0"/>
              <a:t>poštovanjem</a:t>
            </a:r>
            <a:r>
              <a:rPr lang="hr-HR" dirty="0" smtClean="0"/>
              <a:t>, ali i </a:t>
            </a:r>
            <a:r>
              <a:rPr lang="hr-HR" b="1" dirty="0" smtClean="0"/>
              <a:t>stradanjem</a:t>
            </a:r>
          </a:p>
          <a:p>
            <a:r>
              <a:rPr lang="hr-HR" dirty="0"/>
              <a:t>i</a:t>
            </a:r>
            <a:r>
              <a:rPr lang="hr-HR" dirty="0" smtClean="0"/>
              <a:t>ako doživljava poraz, on zapravo pobjeđuje jer je svojom upornošću, inteligencijom</a:t>
            </a:r>
            <a:r>
              <a:rPr lang="hr-HR" dirty="0"/>
              <a:t> </a:t>
            </a:r>
            <a:r>
              <a:rPr lang="hr-HR" dirty="0" smtClean="0"/>
              <a:t>i hrabrošću pobijedio ribu</a:t>
            </a:r>
          </a:p>
          <a:p>
            <a:r>
              <a:rPr lang="hr-HR" dirty="0"/>
              <a:t>p</a:t>
            </a:r>
            <a:r>
              <a:rPr lang="hr-HR" dirty="0" smtClean="0"/>
              <a:t>objeđuje i vlastitu starost i nedostatak snage te dokazuje da je još uvijek </a:t>
            </a:r>
            <a:r>
              <a:rPr lang="hr-HR" b="1" dirty="0" smtClean="0"/>
              <a:t>El </a:t>
            </a:r>
            <a:r>
              <a:rPr lang="hr-HR" b="1" dirty="0" err="1" smtClean="0"/>
              <a:t>Campeone</a:t>
            </a:r>
            <a:r>
              <a:rPr lang="hr-HR" b="1" dirty="0" smtClean="0"/>
              <a:t> (Šampion)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Jezik i stil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709544"/>
          </a:xfrm>
        </p:spPr>
        <p:txBody>
          <a:bodyPr/>
          <a:lstStyle/>
          <a:p>
            <a:r>
              <a:rPr lang="hr-HR" dirty="0" err="1"/>
              <a:t>t</a:t>
            </a:r>
            <a:r>
              <a:rPr lang="hr-HR" dirty="0" err="1" smtClean="0"/>
              <a:t>zv</a:t>
            </a:r>
            <a:r>
              <a:rPr lang="hr-HR" dirty="0" smtClean="0"/>
              <a:t>. </a:t>
            </a:r>
            <a:r>
              <a:rPr lang="hr-HR" b="1" i="1" dirty="0"/>
              <a:t>t</a:t>
            </a:r>
            <a:r>
              <a:rPr lang="hr-HR" b="1" i="1" dirty="0" smtClean="0"/>
              <a:t>vrdo-kuhana</a:t>
            </a:r>
            <a:r>
              <a:rPr lang="hr-HR" b="1" dirty="0" smtClean="0"/>
              <a:t> proza</a:t>
            </a:r>
          </a:p>
          <a:p>
            <a:r>
              <a:rPr lang="hr-HR" dirty="0" smtClean="0"/>
              <a:t>žargon </a:t>
            </a:r>
            <a:r>
              <a:rPr lang="hr-HR" b="1" dirty="0" smtClean="0"/>
              <a:t>nautike i ribarstva</a:t>
            </a:r>
          </a:p>
          <a:p>
            <a:r>
              <a:rPr lang="hr-HR" b="1" dirty="0" err="1" smtClean="0"/>
              <a:t>hispanizmi</a:t>
            </a:r>
            <a:endParaRPr lang="hr-HR" b="1" dirty="0" smtClean="0"/>
          </a:p>
          <a:p>
            <a:endParaRPr lang="hr-HR" dirty="0"/>
          </a:p>
        </p:txBody>
      </p:sp>
      <p:pic>
        <p:nvPicPr>
          <p:cNvPr id="3074" name="Picture 2" descr="C:\Users\Lovro\Documents\Dokumenti Antonija\hrvatski\Hemingway\the_old_man_and_the_sea_by_0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924820" cy="5553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autoru…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r</a:t>
            </a:r>
            <a:r>
              <a:rPr lang="hr-HR" dirty="0" smtClean="0"/>
              <a:t>ođen u </a:t>
            </a:r>
            <a:r>
              <a:rPr lang="hr-HR" dirty="0" err="1" smtClean="0"/>
              <a:t>Illinoisu</a:t>
            </a:r>
            <a:r>
              <a:rPr lang="hr-HR" dirty="0" smtClean="0"/>
              <a:t>, </a:t>
            </a:r>
            <a:r>
              <a:rPr lang="hr-HR" dirty="0" err="1" smtClean="0"/>
              <a:t>Oak</a:t>
            </a:r>
            <a:r>
              <a:rPr lang="hr-HR" dirty="0" smtClean="0"/>
              <a:t> </a:t>
            </a:r>
            <a:r>
              <a:rPr lang="hr-HR" dirty="0" err="1" smtClean="0"/>
              <a:t>Parks</a:t>
            </a:r>
            <a:r>
              <a:rPr lang="hr-HR" dirty="0" smtClean="0"/>
              <a:t> (1899)</a:t>
            </a:r>
          </a:p>
          <a:p>
            <a:r>
              <a:rPr lang="hr-HR" dirty="0"/>
              <a:t>j</a:t>
            </a:r>
            <a:r>
              <a:rPr lang="hr-HR" dirty="0" smtClean="0"/>
              <a:t>edna od najpopularnijih ličnosti diljem svijeta</a:t>
            </a:r>
          </a:p>
          <a:p>
            <a:r>
              <a:rPr lang="hr-HR" dirty="0"/>
              <a:t>i</a:t>
            </a:r>
            <a:r>
              <a:rPr lang="hr-HR" dirty="0" smtClean="0"/>
              <a:t>mao burni život</a:t>
            </a:r>
          </a:p>
          <a:p>
            <a:r>
              <a:rPr lang="hr-HR" i="1" dirty="0" err="1"/>
              <a:t>m</a:t>
            </a:r>
            <a:r>
              <a:rPr lang="hr-HR" i="1" dirty="0" err="1" smtClean="0"/>
              <a:t>acho</a:t>
            </a:r>
            <a:r>
              <a:rPr lang="hr-HR" dirty="0" smtClean="0"/>
              <a:t> izgled  </a:t>
            </a:r>
          </a:p>
          <a:p>
            <a:r>
              <a:rPr lang="hr-HR" dirty="0"/>
              <a:t>ž</a:t>
            </a:r>
            <a:r>
              <a:rPr lang="hr-HR" dirty="0" smtClean="0"/>
              <a:t>enio se 4 puta</a:t>
            </a:r>
          </a:p>
          <a:p>
            <a:r>
              <a:rPr lang="hr-HR" dirty="0" smtClean="0"/>
              <a:t>karijeru započeo kao novinar</a:t>
            </a:r>
          </a:p>
        </p:txBody>
      </p:sp>
      <p:pic>
        <p:nvPicPr>
          <p:cNvPr id="4" name="Slika 3" descr="mladi heming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996952"/>
            <a:ext cx="2592288" cy="3325460"/>
          </a:xfrm>
          <a:prstGeom prst="rect">
            <a:avLst/>
          </a:prstGeom>
          <a:ln w="38100" cap="rnd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Hemingwayeve</a:t>
            </a:r>
            <a:r>
              <a:rPr lang="hr-HR" dirty="0" smtClean="0"/>
              <a:t> žene</a:t>
            </a:r>
            <a:endParaRPr lang="hr-HR" dirty="0"/>
          </a:p>
        </p:txBody>
      </p:sp>
      <p:pic>
        <p:nvPicPr>
          <p:cNvPr id="4" name="Rezervirano mjesto sadržaja 3" descr="Headly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7743" y="1916832"/>
            <a:ext cx="6034617" cy="4525963"/>
          </a:xfrm>
        </p:spPr>
      </p:pic>
      <p:pic>
        <p:nvPicPr>
          <p:cNvPr id="5" name="Slika 4" descr="Mart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573016"/>
            <a:ext cx="2880320" cy="28803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Slika 5" descr="Mary Wal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097" y="2416274"/>
            <a:ext cx="3173791" cy="403706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Slika 6" descr="Pauline Pfeiff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89918"/>
            <a:ext cx="2485416" cy="347075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9120"/>
          </a:xfrm>
        </p:spPr>
        <p:txBody>
          <a:bodyPr>
            <a:normAutofit/>
          </a:bodyPr>
          <a:lstStyle/>
          <a:p>
            <a:r>
              <a:rPr lang="hr-HR" dirty="0"/>
              <a:t>b</a:t>
            </a:r>
            <a:r>
              <a:rPr lang="hr-HR" dirty="0" smtClean="0"/>
              <a:t>avio se lovom, ribolovom, zanimale su ga borbe s bikovima, boksom, otišao na safari u Afriku na godinu dana</a:t>
            </a:r>
          </a:p>
        </p:txBody>
      </p:sp>
      <p:pic>
        <p:nvPicPr>
          <p:cNvPr id="4" name="Slika 3" descr="hemingway na safari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429000"/>
            <a:ext cx="3159877" cy="195912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Slika 4" descr="Hemingway sa sabljarkom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80928"/>
            <a:ext cx="2520280" cy="189021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Slika 5" descr="hemingway s tigrom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780928"/>
            <a:ext cx="2560807" cy="351912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Slika 6" descr="box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797151"/>
            <a:ext cx="2520000" cy="15120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sudjelovao u 1. i 2. svjetskom ratu kao novinski izvjestitelj; ranjen u ratu</a:t>
            </a:r>
          </a:p>
          <a:p>
            <a:r>
              <a:rPr lang="hr-HR" dirty="0" smtClean="0"/>
              <a:t>odlikovan za hrabrost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injured heming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2483698" cy="309634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Slika 5" descr="med sest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284984"/>
            <a:ext cx="1899903" cy="308734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Slika 6" descr="for whom the bell to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789040"/>
            <a:ext cx="2808312" cy="203177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8192"/>
            <a:ext cx="8229600" cy="4389120"/>
          </a:xfrm>
        </p:spPr>
        <p:txBody>
          <a:bodyPr/>
          <a:lstStyle/>
          <a:p>
            <a:r>
              <a:rPr lang="hr-HR" dirty="0" smtClean="0"/>
              <a:t>izazivao radoznalost i senzaciju</a:t>
            </a:r>
          </a:p>
          <a:p>
            <a:r>
              <a:rPr lang="hr-HR" dirty="0" smtClean="0"/>
              <a:t>družio se s političarima, glumcima, </a:t>
            </a:r>
            <a:r>
              <a:rPr lang="hr-HR" dirty="0" err="1" smtClean="0"/>
              <a:t>matadorima</a:t>
            </a:r>
            <a:r>
              <a:rPr lang="hr-HR" dirty="0" smtClean="0"/>
              <a:t>, sportašima</a:t>
            </a:r>
          </a:p>
          <a:p>
            <a:r>
              <a:rPr lang="hr-HR" dirty="0" smtClean="0"/>
              <a:t>česta konzumacija alkohola</a:t>
            </a:r>
          </a:p>
          <a:p>
            <a:r>
              <a:rPr lang="hr-HR" dirty="0" smtClean="0"/>
              <a:t>pripadnik </a:t>
            </a:r>
            <a:r>
              <a:rPr lang="hr-HR" i="1" dirty="0" smtClean="0"/>
              <a:t>izgubljene generacije </a:t>
            </a:r>
            <a:r>
              <a:rPr lang="hr-HR" dirty="0" smtClean="0"/>
              <a:t>pisaca</a:t>
            </a:r>
          </a:p>
          <a:p>
            <a:endParaRPr lang="hr-HR" dirty="0"/>
          </a:p>
        </p:txBody>
      </p:sp>
      <p:pic>
        <p:nvPicPr>
          <p:cNvPr id="4" name="Slika 3" descr="drin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3011"/>
            <a:ext cx="3420988" cy="2255869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Slika 4" descr="with matad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221088"/>
            <a:ext cx="5582816" cy="2331071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/>
          <a:lstStyle/>
          <a:p>
            <a:r>
              <a:rPr lang="hr-HR" dirty="0" smtClean="0"/>
              <a:t>skrasio se na Kubi</a:t>
            </a:r>
          </a:p>
          <a:p>
            <a:endParaRPr lang="hr-HR" dirty="0"/>
          </a:p>
        </p:txBody>
      </p:sp>
      <p:pic>
        <p:nvPicPr>
          <p:cNvPr id="5" name="Slika 4" descr="cuba hous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564904"/>
            <a:ext cx="2960094" cy="3936379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Slika 5" descr="cuba 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556792"/>
            <a:ext cx="2880000" cy="2892857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Slika 6" descr="cuba hous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581128"/>
            <a:ext cx="2880000" cy="1920600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Slika 7" descr="cuba hous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564904"/>
            <a:ext cx="2880000" cy="1899130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Slika 8" descr="cuba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3" y="4581128"/>
            <a:ext cx="2880000" cy="1921500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56104"/>
            <a:ext cx="8229600" cy="4389120"/>
          </a:xfrm>
        </p:spPr>
        <p:txBody>
          <a:bodyPr/>
          <a:lstStyle/>
          <a:p>
            <a:r>
              <a:rPr lang="hr-HR" dirty="0" smtClean="0"/>
              <a:t>nadimak </a:t>
            </a:r>
            <a:r>
              <a:rPr lang="hr-HR" i="1" dirty="0" smtClean="0"/>
              <a:t>Papa  </a:t>
            </a:r>
          </a:p>
          <a:p>
            <a:r>
              <a:rPr lang="hr-HR" dirty="0" smtClean="0"/>
              <a:t>dobitnik Nobelove nagrade za književnost</a:t>
            </a:r>
          </a:p>
          <a:p>
            <a:r>
              <a:rPr lang="hr-HR" dirty="0" smtClean="0"/>
              <a:t>dolaskom </a:t>
            </a:r>
            <a:r>
              <a:rPr lang="hr-HR" dirty="0" err="1" smtClean="0"/>
              <a:t>Fidela</a:t>
            </a:r>
            <a:r>
              <a:rPr lang="hr-HR" dirty="0" smtClean="0"/>
              <a:t> Castra na vlast Hemingway se </a:t>
            </a:r>
            <a:br>
              <a:rPr lang="hr-HR" dirty="0" smtClean="0"/>
            </a:br>
            <a:r>
              <a:rPr lang="hr-HR" dirty="0" smtClean="0"/>
              <a:t>vraća u SAD</a:t>
            </a:r>
          </a:p>
          <a:p>
            <a:r>
              <a:rPr lang="hr-HR" dirty="0" smtClean="0"/>
              <a:t>ustrijelio se navodno </a:t>
            </a:r>
            <a:br>
              <a:rPr lang="hr-HR" dirty="0" smtClean="0"/>
            </a:br>
            <a:r>
              <a:rPr lang="hr-HR" dirty="0" smtClean="0"/>
              <a:t>čisteći pušku</a:t>
            </a:r>
          </a:p>
          <a:p>
            <a:r>
              <a:rPr lang="hr-HR" dirty="0" smtClean="0"/>
              <a:t>u obitelji dugačka </a:t>
            </a:r>
            <a:br>
              <a:rPr lang="hr-HR" dirty="0" smtClean="0"/>
            </a:br>
            <a:r>
              <a:rPr lang="hr-HR" dirty="0" smtClean="0"/>
              <a:t>povijest samoubojstava </a:t>
            </a:r>
            <a:br>
              <a:rPr lang="hr-HR" dirty="0" smtClean="0"/>
            </a:br>
            <a:r>
              <a:rPr lang="hr-HR" dirty="0" smtClean="0"/>
              <a:t>(otac, sestra, brat)</a:t>
            </a:r>
          </a:p>
          <a:p>
            <a:endParaRPr lang="hr-HR" dirty="0"/>
          </a:p>
        </p:txBody>
      </p:sp>
      <p:pic>
        <p:nvPicPr>
          <p:cNvPr id="4" name="Slika 3" descr="hemingwa s lul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636912"/>
            <a:ext cx="4813086" cy="407707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hr-HR" dirty="0" smtClean="0"/>
              <a:t>Poznata djela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08064"/>
            <a:ext cx="8229600" cy="4389120"/>
          </a:xfrm>
        </p:spPr>
        <p:txBody>
          <a:bodyPr/>
          <a:lstStyle/>
          <a:p>
            <a:r>
              <a:rPr lang="hr-HR" i="1" dirty="0" smtClean="0"/>
              <a:t>A sunce izlazi</a:t>
            </a:r>
            <a:r>
              <a:rPr lang="hr-HR" dirty="0" smtClean="0"/>
              <a:t>, 1926.</a:t>
            </a:r>
          </a:p>
          <a:p>
            <a:r>
              <a:rPr lang="hr-HR" i="1" dirty="0" smtClean="0"/>
              <a:t>Zbogom oružje</a:t>
            </a:r>
            <a:r>
              <a:rPr lang="hr-HR" dirty="0" smtClean="0"/>
              <a:t>, 1929. (antiratna proza)</a:t>
            </a:r>
          </a:p>
          <a:p>
            <a:r>
              <a:rPr lang="hr-HR" i="1" dirty="0" smtClean="0"/>
              <a:t>Kome zvono zvoni</a:t>
            </a:r>
            <a:r>
              <a:rPr lang="hr-HR" dirty="0" smtClean="0"/>
              <a:t>, 1929. </a:t>
            </a:r>
          </a:p>
          <a:p>
            <a:r>
              <a:rPr lang="hr-HR" i="1" dirty="0" smtClean="0"/>
              <a:t>Starac i more </a:t>
            </a:r>
            <a:r>
              <a:rPr lang="hr-HR" dirty="0" smtClean="0"/>
              <a:t>(</a:t>
            </a:r>
            <a:r>
              <a:rPr lang="hr-HR" dirty="0"/>
              <a:t>P</a:t>
            </a:r>
            <a:r>
              <a:rPr lang="hr-HR" dirty="0" smtClean="0"/>
              <a:t>ulitzerova nagrada)</a:t>
            </a:r>
            <a:endParaRPr lang="hr-HR" dirty="0"/>
          </a:p>
          <a:p>
            <a:endParaRPr lang="hr-HR" dirty="0" smtClean="0"/>
          </a:p>
        </p:txBody>
      </p:sp>
      <p:pic>
        <p:nvPicPr>
          <p:cNvPr id="4" name="Slika 3" descr="A Farewell to Ar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853" y="3861048"/>
            <a:ext cx="1894947" cy="28803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Slika 4" descr="The Old man and the s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969589"/>
            <a:ext cx="2558742" cy="37357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Slika 6" descr="sno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280" y="3861368"/>
            <a:ext cx="1958824" cy="288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345</Words>
  <Application>Microsoft Office PowerPoint</Application>
  <PresentationFormat>Prikaz na zaslonu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Tijek</vt:lpstr>
      <vt:lpstr>Ernest Hemingway</vt:lpstr>
      <vt:lpstr>O autoru…</vt:lpstr>
      <vt:lpstr>Hemingwayeve žene</vt:lpstr>
      <vt:lpstr>Slajd 4</vt:lpstr>
      <vt:lpstr>Slajd 5</vt:lpstr>
      <vt:lpstr>Slajd 6</vt:lpstr>
      <vt:lpstr>Slajd 7</vt:lpstr>
      <vt:lpstr>Slajd 8</vt:lpstr>
      <vt:lpstr>Poznata djela</vt:lpstr>
      <vt:lpstr>Hemingwayeva proza</vt:lpstr>
      <vt:lpstr>Vrsta djela</vt:lpstr>
      <vt:lpstr>Vrijeme djela</vt:lpstr>
      <vt:lpstr>Mjesto radnje</vt:lpstr>
      <vt:lpstr> Starac ribar Santiago </vt:lpstr>
      <vt:lpstr>Manolino</vt:lpstr>
      <vt:lpstr>Kompozicija</vt:lpstr>
      <vt:lpstr>Tematsko-idejni sloj djela</vt:lpstr>
      <vt:lpstr>Jezik i stil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Ernest Hemingway</dc:title>
  <dc:creator>Lovro Šverko</dc:creator>
  <cp:lastModifiedBy>Lovro Šverko</cp:lastModifiedBy>
  <cp:revision>35</cp:revision>
  <dcterms:created xsi:type="dcterms:W3CDTF">2014-06-02T17:34:41Z</dcterms:created>
  <dcterms:modified xsi:type="dcterms:W3CDTF">2014-09-30T05:27:51Z</dcterms:modified>
</cp:coreProperties>
</file>