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0" r:id="rId4"/>
    <p:sldId id="289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4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890743A-248D-4DF5-9F94-4D6287EF6C7F}" type="datetimeFigureOut">
              <a:rPr lang="hr-HR" smtClean="0"/>
              <a:pPr/>
              <a:t>2.3.2014.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DA3267C-BF94-4237-810B-A3710ED6E07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743A-248D-4DF5-9F94-4D6287EF6C7F}" type="datetimeFigureOut">
              <a:rPr lang="hr-HR" smtClean="0"/>
              <a:pPr/>
              <a:t>2.3.2014.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267C-BF94-4237-810B-A3710ED6E07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743A-248D-4DF5-9F94-4D6287EF6C7F}" type="datetimeFigureOut">
              <a:rPr lang="hr-HR" smtClean="0"/>
              <a:pPr/>
              <a:t>2.3.2014.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267C-BF94-4237-810B-A3710ED6E07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-324544" y="267494"/>
            <a:ext cx="9793088" cy="1399032"/>
          </a:xfrm>
        </p:spPr>
        <p:txBody>
          <a:bodyPr>
            <a:noAutofit/>
          </a:bodyPr>
          <a:lstStyle>
            <a:lvl1pPr algn="l">
              <a:defRPr sz="4500" baseline="0"/>
            </a:lvl1pPr>
          </a:lstStyle>
          <a:p>
            <a:r>
              <a:rPr kumimoji="0" lang="hr-HR" dirty="0" smtClean="0"/>
              <a:t>Zamijeni tuđicu hrvatskom riječi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890743A-248D-4DF5-9F94-4D6287EF6C7F}" type="datetimeFigureOut">
              <a:rPr lang="hr-HR" smtClean="0"/>
              <a:pPr/>
              <a:t>2.3.2014.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267C-BF94-4237-810B-A3710ED6E07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890743A-248D-4DF5-9F94-4D6287EF6C7F}" type="datetimeFigureOut">
              <a:rPr lang="hr-HR" smtClean="0"/>
              <a:pPr/>
              <a:t>2.3.2014.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DA3267C-BF94-4237-810B-A3710ED6E07F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890743A-248D-4DF5-9F94-4D6287EF6C7F}" type="datetimeFigureOut">
              <a:rPr lang="hr-HR" smtClean="0"/>
              <a:pPr/>
              <a:t>2.3.2014.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DA3267C-BF94-4237-810B-A3710ED6E07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890743A-248D-4DF5-9F94-4D6287EF6C7F}" type="datetimeFigureOut">
              <a:rPr lang="hr-HR" smtClean="0"/>
              <a:pPr/>
              <a:t>2.3.2014.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DA3267C-BF94-4237-810B-A3710ED6E07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743A-248D-4DF5-9F94-4D6287EF6C7F}" type="datetimeFigureOut">
              <a:rPr lang="hr-HR" smtClean="0"/>
              <a:pPr/>
              <a:t>2.3.2014.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3267C-BF94-4237-810B-A3710ED6E07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890743A-248D-4DF5-9F94-4D6287EF6C7F}" type="datetimeFigureOut">
              <a:rPr lang="hr-HR" smtClean="0"/>
              <a:pPr/>
              <a:t>2.3.2014.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DA3267C-BF94-4237-810B-A3710ED6E07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890743A-248D-4DF5-9F94-4D6287EF6C7F}" type="datetimeFigureOut">
              <a:rPr lang="hr-HR" smtClean="0"/>
              <a:pPr/>
              <a:t>2.3.2014.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DA3267C-BF94-4237-810B-A3710ED6E07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890743A-248D-4DF5-9F94-4D6287EF6C7F}" type="datetimeFigureOut">
              <a:rPr lang="hr-HR" smtClean="0"/>
              <a:pPr/>
              <a:t>2.3.2014.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DA3267C-BF94-4237-810B-A3710ED6E07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890743A-248D-4DF5-9F94-4D6287EF6C7F}" type="datetimeFigureOut">
              <a:rPr lang="hr-HR" smtClean="0"/>
              <a:pPr/>
              <a:t>2.3.2014.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DA3267C-BF94-4237-810B-A3710ED6E07F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908720"/>
            <a:ext cx="8640960" cy="1512168"/>
          </a:xfrm>
        </p:spPr>
        <p:txBody>
          <a:bodyPr>
            <a:normAutofit/>
          </a:bodyPr>
          <a:lstStyle/>
          <a:p>
            <a:r>
              <a:rPr lang="hr-HR" sz="5000" b="1" spc="100" dirty="0" smtClean="0">
                <a:ln w="28575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Dan materinskog jezika</a:t>
            </a:r>
            <a:endParaRPr lang="hr-HR" sz="5000" b="1" spc="100" dirty="0">
              <a:ln w="28575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708920"/>
            <a:ext cx="8062912" cy="1512168"/>
          </a:xfrm>
        </p:spPr>
        <p:txBody>
          <a:bodyPr>
            <a:normAutofit/>
          </a:bodyPr>
          <a:lstStyle/>
          <a:p>
            <a:r>
              <a:rPr lang="hr-HR" sz="3500" dirty="0" smtClean="0"/>
              <a:t>Izradila: Tina Bakić, 8.a</a:t>
            </a:r>
            <a:endParaRPr lang="hr-HR" sz="35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Zamijeni tuđicu hrvatskom riječi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2808"/>
            <a:ext cx="9144000" cy="4572000"/>
          </a:xfrm>
        </p:spPr>
        <p:txBody>
          <a:bodyPr>
            <a:normAutofit/>
          </a:bodyPr>
          <a:lstStyle/>
          <a:p>
            <a:r>
              <a:rPr lang="hr-HR" sz="3300" dirty="0" smtClean="0"/>
              <a:t>Bio je to jedan dobro posjećen </a:t>
            </a:r>
            <a:r>
              <a:rPr lang="hr-HR" sz="3300" i="1" dirty="0" smtClean="0">
                <a:solidFill>
                  <a:schemeClr val="tx2">
                    <a:lumMod val="75000"/>
                  </a:schemeClr>
                </a:solidFill>
              </a:rPr>
              <a:t>event</a:t>
            </a:r>
            <a:r>
              <a:rPr lang="hr-HR" sz="3300" dirty="0" smtClean="0"/>
              <a:t>.</a:t>
            </a:r>
          </a:p>
          <a:p>
            <a:endParaRPr lang="hr-HR" sz="3300" dirty="0" smtClean="0"/>
          </a:p>
          <a:p>
            <a:pPr algn="ctr">
              <a:buNone/>
            </a:pPr>
            <a:r>
              <a:rPr lang="hr-HR" sz="3300" b="1" dirty="0" smtClean="0"/>
              <a:t>Hrvatska riječ:</a:t>
            </a:r>
          </a:p>
          <a:p>
            <a:endParaRPr lang="hr-HR" sz="3300" dirty="0" smtClean="0"/>
          </a:p>
          <a:p>
            <a:r>
              <a:rPr lang="hr-HR" sz="3300" dirty="0" smtClean="0"/>
              <a:t>Bio je to jedan dobro posjećen </a:t>
            </a:r>
            <a:r>
              <a:rPr lang="hr-HR" sz="3300" dirty="0" smtClean="0">
                <a:solidFill>
                  <a:schemeClr val="tx2">
                    <a:lumMod val="75000"/>
                  </a:schemeClr>
                </a:solidFill>
              </a:rPr>
              <a:t>događaj</a:t>
            </a:r>
            <a:r>
              <a:rPr lang="hr-HR" sz="3300" dirty="0" smtClean="0"/>
              <a:t>.</a:t>
            </a:r>
            <a:endParaRPr lang="hr-HR" sz="33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Zamijeni tuđicu hrvatskom riječi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300" dirty="0" smtClean="0"/>
              <a:t>Robbie Williams je izvrstan </a:t>
            </a:r>
            <a:r>
              <a:rPr lang="hr-HR" sz="3300" i="1" dirty="0" smtClean="0">
                <a:solidFill>
                  <a:schemeClr val="tx2">
                    <a:lumMod val="75000"/>
                  </a:schemeClr>
                </a:solidFill>
              </a:rPr>
              <a:t>showmen</a:t>
            </a:r>
            <a:r>
              <a:rPr lang="hr-HR" sz="3300" dirty="0" smtClean="0"/>
              <a:t>.</a:t>
            </a:r>
          </a:p>
          <a:p>
            <a:endParaRPr lang="hr-HR" sz="3300" dirty="0" smtClean="0"/>
          </a:p>
          <a:p>
            <a:pPr algn="ctr">
              <a:buNone/>
            </a:pPr>
            <a:r>
              <a:rPr lang="hr-HR" sz="3300" b="1" dirty="0" smtClean="0"/>
              <a:t>Hrvatska riječ:</a:t>
            </a:r>
          </a:p>
          <a:p>
            <a:endParaRPr lang="hr-HR" sz="3300" dirty="0" smtClean="0"/>
          </a:p>
          <a:p>
            <a:r>
              <a:rPr lang="hr-HR" sz="3300" dirty="0" smtClean="0"/>
              <a:t>Robbie Williams je izvrstan </a:t>
            </a:r>
            <a:r>
              <a:rPr lang="hr-HR" sz="3300" dirty="0" smtClean="0">
                <a:solidFill>
                  <a:schemeClr val="tx2">
                    <a:lumMod val="75000"/>
                  </a:schemeClr>
                </a:solidFill>
              </a:rPr>
              <a:t>zabavljač</a:t>
            </a:r>
            <a:r>
              <a:rPr lang="hr-HR" sz="3300" dirty="0" smtClean="0"/>
              <a:t>.</a:t>
            </a:r>
            <a:endParaRPr lang="hr-HR" sz="33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Zamijeni tuđicu hrvatskom riječi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300" dirty="0" smtClean="0"/>
              <a:t>Sviđa nam se glumičin novi </a:t>
            </a:r>
            <a:r>
              <a:rPr lang="hr-HR" sz="3300" i="1" dirty="0" smtClean="0">
                <a:solidFill>
                  <a:schemeClr val="tx2">
                    <a:lumMod val="75000"/>
                  </a:schemeClr>
                </a:solidFill>
              </a:rPr>
              <a:t>look</a:t>
            </a:r>
            <a:r>
              <a:rPr lang="hr-HR" sz="3300" dirty="0" smtClean="0"/>
              <a:t>.</a:t>
            </a:r>
          </a:p>
          <a:p>
            <a:endParaRPr lang="hr-HR" sz="3300" dirty="0" smtClean="0"/>
          </a:p>
          <a:p>
            <a:pPr algn="ctr">
              <a:buNone/>
            </a:pPr>
            <a:r>
              <a:rPr lang="hr-HR" sz="3300" b="1" dirty="0" smtClean="0"/>
              <a:t>Hrvatska riječ:</a:t>
            </a:r>
          </a:p>
          <a:p>
            <a:endParaRPr lang="hr-HR" sz="3300" dirty="0" smtClean="0"/>
          </a:p>
          <a:p>
            <a:r>
              <a:rPr lang="hr-HR" sz="3300" dirty="0" smtClean="0"/>
              <a:t>Sviđa nam se glumičin novi </a:t>
            </a:r>
            <a:r>
              <a:rPr lang="hr-HR" sz="3300" dirty="0" smtClean="0">
                <a:solidFill>
                  <a:schemeClr val="tx2">
                    <a:lumMod val="75000"/>
                  </a:schemeClr>
                </a:solidFill>
              </a:rPr>
              <a:t>izgled</a:t>
            </a:r>
            <a:r>
              <a:rPr lang="hr-HR" sz="3300" dirty="0" smtClean="0"/>
              <a:t>.</a:t>
            </a:r>
            <a:endParaRPr lang="hr-HR" sz="33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Zamijeni tuđicu hrvatskom riječi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300" dirty="0" smtClean="0"/>
              <a:t>Nije mi </a:t>
            </a:r>
            <a:r>
              <a:rPr lang="hr-HR" sz="3300" i="1" dirty="0" smtClean="0">
                <a:solidFill>
                  <a:schemeClr val="tx2">
                    <a:lumMod val="75000"/>
                  </a:schemeClr>
                </a:solidFill>
              </a:rPr>
              <a:t>bed</a:t>
            </a:r>
            <a:r>
              <a:rPr lang="hr-HR" sz="3300" dirty="0" smtClean="0"/>
              <a:t>.</a:t>
            </a:r>
          </a:p>
          <a:p>
            <a:endParaRPr lang="hr-HR" sz="3300" dirty="0" smtClean="0"/>
          </a:p>
          <a:p>
            <a:pPr algn="ctr">
              <a:buNone/>
            </a:pPr>
            <a:r>
              <a:rPr lang="hr-HR" sz="3300" b="1" dirty="0" smtClean="0"/>
              <a:t>Hrvatska riječ:</a:t>
            </a:r>
          </a:p>
          <a:p>
            <a:endParaRPr lang="hr-HR" sz="3300" dirty="0" smtClean="0"/>
          </a:p>
          <a:p>
            <a:r>
              <a:rPr lang="hr-HR" sz="3300" dirty="0" smtClean="0"/>
              <a:t>Nije mi </a:t>
            </a:r>
            <a:r>
              <a:rPr lang="hr-HR" sz="3300" dirty="0" smtClean="0">
                <a:solidFill>
                  <a:schemeClr val="tx2">
                    <a:lumMod val="75000"/>
                  </a:schemeClr>
                </a:solidFill>
              </a:rPr>
              <a:t>problem</a:t>
            </a:r>
            <a:r>
              <a:rPr lang="hr-HR" sz="3300" dirty="0" smtClean="0"/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Zamijeni tuđicu hrvatskom riječi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72000"/>
          </a:xfrm>
        </p:spPr>
        <p:txBody>
          <a:bodyPr>
            <a:normAutofit/>
          </a:bodyPr>
          <a:lstStyle/>
          <a:p>
            <a:r>
              <a:rPr lang="hr-HR" sz="3300" dirty="0" smtClean="0"/>
              <a:t>Taj </a:t>
            </a:r>
            <a:r>
              <a:rPr lang="hr-HR" sz="3300" i="1" dirty="0" smtClean="0">
                <a:solidFill>
                  <a:schemeClr val="tx2">
                    <a:lumMod val="75000"/>
                  </a:schemeClr>
                </a:solidFill>
              </a:rPr>
              <a:t>bejzbol-stadion</a:t>
            </a:r>
            <a:r>
              <a:rPr lang="hr-HR" sz="3300" dirty="0" smtClean="0"/>
              <a:t> je prilično velik.</a:t>
            </a:r>
          </a:p>
          <a:p>
            <a:endParaRPr lang="hr-HR" sz="3300" dirty="0" smtClean="0"/>
          </a:p>
          <a:p>
            <a:pPr algn="ctr">
              <a:buNone/>
            </a:pPr>
            <a:r>
              <a:rPr lang="hr-HR" sz="3300" b="1" dirty="0" smtClean="0"/>
              <a:t>Hrvatska riječ:</a:t>
            </a:r>
          </a:p>
          <a:p>
            <a:endParaRPr lang="hr-HR" sz="3300" dirty="0" smtClean="0"/>
          </a:p>
          <a:p>
            <a:r>
              <a:rPr lang="hr-HR" sz="3300" dirty="0" smtClean="0"/>
              <a:t>Taj </a:t>
            </a:r>
            <a:r>
              <a:rPr lang="hr-HR" sz="3300" dirty="0" smtClean="0">
                <a:solidFill>
                  <a:schemeClr val="tx2">
                    <a:lumMod val="75000"/>
                  </a:schemeClr>
                </a:solidFill>
              </a:rPr>
              <a:t>bejzbolski stadion</a:t>
            </a:r>
            <a:r>
              <a:rPr lang="hr-HR" sz="3300" dirty="0" smtClean="0"/>
              <a:t> </a:t>
            </a:r>
            <a:r>
              <a:rPr lang="hr-HR" sz="3300" dirty="0" smtClean="0"/>
              <a:t>je prilično velik.</a:t>
            </a:r>
            <a:endParaRPr lang="hr-HR" sz="33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Zamijeni tuđicu hrvatskom riječi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300" i="1" dirty="0" smtClean="0">
                <a:solidFill>
                  <a:schemeClr val="tx2">
                    <a:lumMod val="75000"/>
                  </a:schemeClr>
                </a:solidFill>
              </a:rPr>
              <a:t>Buking/booking</a:t>
            </a:r>
            <a:r>
              <a:rPr lang="hr-HR" sz="3300" dirty="0" smtClean="0"/>
              <a:t> je otkazan.</a:t>
            </a:r>
          </a:p>
          <a:p>
            <a:endParaRPr lang="hr-HR" sz="3300" b="1" dirty="0" smtClean="0"/>
          </a:p>
          <a:p>
            <a:pPr algn="ctr">
              <a:buNone/>
            </a:pPr>
            <a:r>
              <a:rPr lang="hr-HR" sz="3300" b="1" dirty="0" smtClean="0"/>
              <a:t>Hrvatska riječ:</a:t>
            </a:r>
          </a:p>
          <a:p>
            <a:endParaRPr lang="hr-HR" sz="3300" dirty="0" smtClean="0"/>
          </a:p>
          <a:p>
            <a:r>
              <a:rPr lang="hr-HR" sz="3300" dirty="0" smtClean="0">
                <a:solidFill>
                  <a:schemeClr val="tx2">
                    <a:lumMod val="75000"/>
                  </a:schemeClr>
                </a:solidFill>
              </a:rPr>
              <a:t>Rezervacija</a:t>
            </a:r>
            <a:r>
              <a:rPr lang="hr-HR" sz="3300" dirty="0" smtClean="0"/>
              <a:t> je otkazana.</a:t>
            </a:r>
            <a:endParaRPr lang="hr-HR" sz="33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Zamijeni tuđicu hrvatskom riječi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300" dirty="0" smtClean="0"/>
              <a:t>Nije mi se svidjela okrutna </a:t>
            </a:r>
            <a:r>
              <a:rPr lang="hr-HR" sz="3300" i="1" dirty="0" smtClean="0">
                <a:solidFill>
                  <a:schemeClr val="tx2">
                    <a:lumMod val="75000"/>
                  </a:schemeClr>
                </a:solidFill>
              </a:rPr>
              <a:t>realnost</a:t>
            </a:r>
            <a:r>
              <a:rPr lang="hr-HR" sz="3300" dirty="0" smtClean="0"/>
              <a:t>.</a:t>
            </a:r>
          </a:p>
          <a:p>
            <a:endParaRPr lang="hr-HR" sz="3300" dirty="0" smtClean="0"/>
          </a:p>
          <a:p>
            <a:pPr algn="ctr">
              <a:buNone/>
            </a:pPr>
            <a:r>
              <a:rPr lang="hr-HR" sz="3300" b="1" dirty="0" smtClean="0"/>
              <a:t>Hrvatska riječ</a:t>
            </a:r>
            <a:r>
              <a:rPr lang="hr-HR" sz="3300" dirty="0" smtClean="0"/>
              <a:t>:</a:t>
            </a:r>
          </a:p>
          <a:p>
            <a:endParaRPr lang="hr-HR" sz="3300" dirty="0" smtClean="0"/>
          </a:p>
          <a:p>
            <a:r>
              <a:rPr lang="hr-HR" sz="3300" dirty="0" smtClean="0"/>
              <a:t>Nije mi se svidjela okrutna</a:t>
            </a:r>
            <a:r>
              <a:rPr lang="hr-HR" sz="3300" dirty="0" smtClean="0">
                <a:solidFill>
                  <a:schemeClr val="tx2">
                    <a:lumMod val="75000"/>
                  </a:schemeClr>
                </a:solidFill>
              </a:rPr>
              <a:t> stvarnost</a:t>
            </a:r>
            <a:r>
              <a:rPr lang="hr-HR" sz="3300" dirty="0" smtClean="0"/>
              <a:t>.</a:t>
            </a:r>
            <a:endParaRPr lang="hr-HR" sz="33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Zamijeni tuđicu hrvatskom riječi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2808"/>
            <a:ext cx="8640960" cy="4572000"/>
          </a:xfrm>
        </p:spPr>
        <p:txBody>
          <a:bodyPr>
            <a:normAutofit/>
          </a:bodyPr>
          <a:lstStyle/>
          <a:p>
            <a:r>
              <a:rPr lang="hr-HR" sz="3300" dirty="0" smtClean="0"/>
              <a:t>Bila je to dobro promišljena </a:t>
            </a:r>
            <a:r>
              <a:rPr lang="hr-HR" sz="3300" i="1" dirty="0" smtClean="0">
                <a:solidFill>
                  <a:schemeClr val="tx2">
                    <a:lumMod val="75000"/>
                  </a:schemeClr>
                </a:solidFill>
              </a:rPr>
              <a:t>investicija</a:t>
            </a:r>
            <a:r>
              <a:rPr lang="hr-HR" sz="3300" dirty="0" smtClean="0"/>
              <a:t>.</a:t>
            </a:r>
          </a:p>
          <a:p>
            <a:endParaRPr lang="hr-HR" sz="3300" dirty="0" smtClean="0"/>
          </a:p>
          <a:p>
            <a:pPr algn="ctr">
              <a:buNone/>
            </a:pPr>
            <a:r>
              <a:rPr lang="hr-HR" sz="3300" b="1" dirty="0" smtClean="0"/>
              <a:t>Hrvatska riječ:</a:t>
            </a:r>
          </a:p>
          <a:p>
            <a:endParaRPr lang="hr-HR" sz="3300" dirty="0" smtClean="0"/>
          </a:p>
          <a:p>
            <a:r>
              <a:rPr lang="hr-HR" sz="3300" dirty="0" smtClean="0"/>
              <a:t>Bilo je to dobro promišljeno </a:t>
            </a:r>
            <a:r>
              <a:rPr lang="hr-HR" sz="3300" dirty="0" smtClean="0">
                <a:solidFill>
                  <a:schemeClr val="tx2">
                    <a:lumMod val="75000"/>
                  </a:schemeClr>
                </a:solidFill>
              </a:rPr>
              <a:t>ulaganje</a:t>
            </a:r>
            <a:r>
              <a:rPr lang="hr-HR" sz="3300" dirty="0" smtClean="0"/>
              <a:t>.</a:t>
            </a:r>
            <a:endParaRPr lang="hr-HR" sz="33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Zamijeni tuđicu hrvatskom riječi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82808"/>
            <a:ext cx="8147248" cy="4572000"/>
          </a:xfrm>
        </p:spPr>
        <p:txBody>
          <a:bodyPr>
            <a:normAutofit/>
          </a:bodyPr>
          <a:lstStyle/>
          <a:p>
            <a:r>
              <a:rPr lang="hr-HR" sz="3300" dirty="0" smtClean="0">
                <a:solidFill>
                  <a:schemeClr val="tx2">
                    <a:lumMod val="75000"/>
                  </a:schemeClr>
                </a:solidFill>
              </a:rPr>
              <a:t>Play off </a:t>
            </a:r>
            <a:r>
              <a:rPr lang="hr-HR" sz="3300" dirty="0" smtClean="0"/>
              <a:t>je počeo.</a:t>
            </a:r>
          </a:p>
          <a:p>
            <a:endParaRPr lang="hr-HR" sz="3300" dirty="0" smtClean="0"/>
          </a:p>
          <a:p>
            <a:pPr algn="ctr">
              <a:buNone/>
            </a:pPr>
            <a:r>
              <a:rPr lang="hr-HR" sz="3300" b="1" dirty="0" smtClean="0"/>
              <a:t>Hrvatska riječ:</a:t>
            </a:r>
          </a:p>
          <a:p>
            <a:endParaRPr lang="hr-HR" sz="3300" dirty="0" smtClean="0"/>
          </a:p>
          <a:p>
            <a:r>
              <a:rPr lang="hr-HR" sz="3300" dirty="0" smtClean="0">
                <a:solidFill>
                  <a:schemeClr val="tx2">
                    <a:lumMod val="75000"/>
                  </a:schemeClr>
                </a:solidFill>
              </a:rPr>
              <a:t>Doigravanje</a:t>
            </a:r>
            <a:r>
              <a:rPr lang="hr-HR" sz="3300" dirty="0" smtClean="0"/>
              <a:t> je počelo.</a:t>
            </a:r>
            <a:endParaRPr lang="hr-HR" sz="33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Zamijeni tuđicu hrvatskom riječi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2808"/>
            <a:ext cx="8640960" cy="4572000"/>
          </a:xfrm>
        </p:spPr>
        <p:txBody>
          <a:bodyPr>
            <a:normAutofit/>
          </a:bodyPr>
          <a:lstStyle/>
          <a:p>
            <a:r>
              <a:rPr lang="hr-HR" sz="3300" dirty="0" smtClean="0"/>
              <a:t>On je dugogodišnji </a:t>
            </a:r>
            <a:r>
              <a:rPr lang="hr-HR" sz="3300" i="1" dirty="0" smtClean="0">
                <a:solidFill>
                  <a:schemeClr val="tx2">
                    <a:lumMod val="75000"/>
                  </a:schemeClr>
                </a:solidFill>
              </a:rPr>
              <a:t>konzultant</a:t>
            </a:r>
            <a:r>
              <a:rPr lang="hr-HR" sz="3300" dirty="0" smtClean="0"/>
              <a:t> te tvrtke.</a:t>
            </a:r>
          </a:p>
          <a:p>
            <a:endParaRPr lang="hr-HR" sz="3300" dirty="0" smtClean="0"/>
          </a:p>
          <a:p>
            <a:pPr algn="ctr">
              <a:buNone/>
            </a:pPr>
            <a:r>
              <a:rPr lang="hr-HR" sz="3300" b="1" dirty="0" smtClean="0"/>
              <a:t>Hrvatska riječ:</a:t>
            </a:r>
          </a:p>
          <a:p>
            <a:endParaRPr lang="hr-HR" sz="3300" dirty="0" smtClean="0"/>
          </a:p>
          <a:p>
            <a:r>
              <a:rPr lang="hr-HR" sz="3300" dirty="0" smtClean="0"/>
              <a:t>On je dugogodišnji </a:t>
            </a:r>
            <a:r>
              <a:rPr lang="hr-HR" sz="3300" dirty="0" smtClean="0">
                <a:solidFill>
                  <a:schemeClr val="tx2">
                    <a:lumMod val="75000"/>
                  </a:schemeClr>
                </a:solidFill>
              </a:rPr>
              <a:t>savjetnik</a:t>
            </a:r>
            <a:r>
              <a:rPr lang="hr-HR" sz="3300" dirty="0" smtClean="0"/>
              <a:t> te tvrtke.</a:t>
            </a:r>
            <a:endParaRPr lang="hr-HR" sz="33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500" dirty="0" smtClean="0"/>
              <a:t>Što su to tuđice?</a:t>
            </a:r>
            <a:endParaRPr lang="hr-HR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Tuđice su strane riječi koje se nisu prilagodile sustavu hrvatskoga književnoga </a:t>
            </a:r>
            <a:r>
              <a:rPr lang="hr-HR" dirty="0" smtClean="0"/>
              <a:t>jezika barem jednom svojom značajkom.</a:t>
            </a:r>
          </a:p>
          <a:p>
            <a:pPr>
              <a:buNone/>
            </a:pPr>
            <a:r>
              <a:rPr lang="hr-HR" dirty="0" smtClean="0"/>
              <a:t>	</a:t>
            </a:r>
            <a:r>
              <a:rPr lang="hr-HR" i="1" dirty="0" smtClean="0"/>
              <a:t>džip, kompjuter, objekt, ansambl, projekt</a:t>
            </a:r>
            <a:endParaRPr lang="hr-HR" i="1" dirty="0" smtClean="0"/>
          </a:p>
          <a:p>
            <a:endParaRPr lang="hr-HR" dirty="0" smtClean="0"/>
          </a:p>
          <a:p>
            <a:r>
              <a:rPr lang="hr-HR" dirty="0" smtClean="0"/>
              <a:t>Usvojenice su strane riječi koje su se u potpunosti prilagodile sustavu hrvatskog jezika te ih više ne doživljavamo kao strane.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	</a:t>
            </a:r>
            <a:r>
              <a:rPr lang="hr-HR" i="1" dirty="0" smtClean="0"/>
              <a:t>boja</a:t>
            </a:r>
            <a:r>
              <a:rPr lang="hr-HR" dirty="0" smtClean="0"/>
              <a:t> (turcizam), </a:t>
            </a:r>
            <a:r>
              <a:rPr lang="hr-HR" i="1" dirty="0" smtClean="0"/>
              <a:t>cipela </a:t>
            </a:r>
            <a:r>
              <a:rPr lang="hr-HR" dirty="0" smtClean="0"/>
              <a:t>(</a:t>
            </a:r>
            <a:r>
              <a:rPr lang="hr-HR" dirty="0" err="1" smtClean="0"/>
              <a:t>hungarizam</a:t>
            </a:r>
            <a:r>
              <a:rPr lang="hr-HR" dirty="0" smtClean="0"/>
              <a:t>), </a:t>
            </a:r>
            <a:r>
              <a:rPr lang="hr-HR" i="1" dirty="0" smtClean="0"/>
              <a:t>madrac</a:t>
            </a:r>
            <a:r>
              <a:rPr lang="hr-HR" dirty="0" smtClean="0"/>
              <a:t> (germanizam), </a:t>
            </a:r>
            <a:r>
              <a:rPr lang="hr-HR" i="1" dirty="0" smtClean="0"/>
              <a:t>anđeo</a:t>
            </a:r>
            <a:r>
              <a:rPr lang="hr-HR" dirty="0" smtClean="0"/>
              <a:t> (grecizam).</a:t>
            </a:r>
            <a:endParaRPr lang="hr-HR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Zamijeni tuđicu hrvatskom riječi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300" i="1" dirty="0" smtClean="0">
                <a:solidFill>
                  <a:schemeClr val="tx2">
                    <a:lumMod val="75000"/>
                  </a:schemeClr>
                </a:solidFill>
              </a:rPr>
              <a:t>Lider</a:t>
            </a:r>
            <a:r>
              <a:rPr lang="hr-HR" sz="3300" dirty="0" smtClean="0"/>
              <a:t> najjače stranke sazvao je konferenciju za novinare.</a:t>
            </a:r>
          </a:p>
          <a:p>
            <a:endParaRPr lang="hr-HR" sz="3300" dirty="0" smtClean="0"/>
          </a:p>
          <a:p>
            <a:pPr algn="ctr">
              <a:buNone/>
            </a:pPr>
            <a:r>
              <a:rPr lang="hr-HR" sz="3300" b="1" dirty="0" smtClean="0"/>
              <a:t>Hrvatska riječ:</a:t>
            </a:r>
          </a:p>
          <a:p>
            <a:endParaRPr lang="hr-HR" sz="3300" dirty="0" smtClean="0"/>
          </a:p>
          <a:p>
            <a:r>
              <a:rPr lang="hr-HR" sz="3300" dirty="0" smtClean="0">
                <a:solidFill>
                  <a:schemeClr val="tx2">
                    <a:lumMod val="75000"/>
                  </a:schemeClr>
                </a:solidFill>
              </a:rPr>
              <a:t>Vođa </a:t>
            </a:r>
            <a:r>
              <a:rPr lang="hr-HR" sz="3300" dirty="0" smtClean="0"/>
              <a:t>najjače stranke sazvao je konferenciju za novinare.</a:t>
            </a:r>
            <a:endParaRPr lang="hr-HR" sz="33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Zamijeni tuđicu hrvatskom riječi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300" dirty="0" smtClean="0"/>
              <a:t>Odličan </a:t>
            </a:r>
            <a:r>
              <a:rPr lang="hr-HR" sz="3300" i="1" dirty="0" smtClean="0">
                <a:solidFill>
                  <a:schemeClr val="tx2">
                    <a:lumMod val="75000"/>
                  </a:schemeClr>
                </a:solidFill>
              </a:rPr>
              <a:t>šut</a:t>
            </a:r>
            <a:r>
              <a:rPr lang="hr-HR" sz="3300" dirty="0" smtClean="0"/>
              <a:t>.</a:t>
            </a:r>
          </a:p>
          <a:p>
            <a:endParaRPr lang="hr-HR" sz="3300" dirty="0" smtClean="0"/>
          </a:p>
          <a:p>
            <a:pPr algn="ctr">
              <a:buNone/>
            </a:pPr>
            <a:r>
              <a:rPr lang="hr-HR" sz="3300" b="1" dirty="0" smtClean="0"/>
              <a:t>Hrvatska riječ:</a:t>
            </a:r>
          </a:p>
          <a:p>
            <a:endParaRPr lang="hr-HR" sz="3300" dirty="0" smtClean="0"/>
          </a:p>
          <a:p>
            <a:r>
              <a:rPr lang="hr-HR" sz="3300" dirty="0" smtClean="0"/>
              <a:t>Odličan </a:t>
            </a:r>
            <a:r>
              <a:rPr lang="hr-HR" sz="3300" dirty="0" smtClean="0">
                <a:solidFill>
                  <a:schemeClr val="tx2">
                    <a:lumMod val="75000"/>
                  </a:schemeClr>
                </a:solidFill>
              </a:rPr>
              <a:t>udarac</a:t>
            </a:r>
            <a:r>
              <a:rPr lang="hr-HR" sz="3300" dirty="0" smtClean="0"/>
              <a:t>.</a:t>
            </a:r>
            <a:endParaRPr lang="hr-HR" sz="33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Zamijeni tuđicu hrvatskom riječi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82808"/>
            <a:ext cx="8352928" cy="4572000"/>
          </a:xfrm>
        </p:spPr>
        <p:txBody>
          <a:bodyPr>
            <a:normAutofit/>
          </a:bodyPr>
          <a:lstStyle/>
          <a:p>
            <a:r>
              <a:rPr lang="hr-HR" sz="3300" i="1" dirty="0" smtClean="0">
                <a:solidFill>
                  <a:schemeClr val="tx2">
                    <a:lumMod val="75000"/>
                  </a:schemeClr>
                </a:solidFill>
              </a:rPr>
              <a:t>Cool</a:t>
            </a:r>
            <a:r>
              <a:rPr lang="hr-HR" sz="3300" dirty="0" smtClean="0"/>
              <a:t> glumicu vidjeli smo u </a:t>
            </a:r>
            <a:r>
              <a:rPr lang="hr-HR" sz="3300" i="1" dirty="0" smtClean="0">
                <a:solidFill>
                  <a:schemeClr val="tx2">
                    <a:lumMod val="75000"/>
                  </a:schemeClr>
                </a:solidFill>
              </a:rPr>
              <a:t>casual </a:t>
            </a:r>
            <a:r>
              <a:rPr lang="hr-HR" sz="3300" dirty="0" smtClean="0"/>
              <a:t>izdanju.</a:t>
            </a:r>
          </a:p>
          <a:p>
            <a:endParaRPr lang="hr-HR" sz="3300" dirty="0" smtClean="0"/>
          </a:p>
          <a:p>
            <a:pPr algn="ctr">
              <a:buNone/>
            </a:pPr>
            <a:r>
              <a:rPr lang="hr-HR" sz="3300" b="1" dirty="0" smtClean="0"/>
              <a:t>Hrvatska riječ:</a:t>
            </a:r>
          </a:p>
          <a:p>
            <a:endParaRPr lang="hr-HR" sz="3300" dirty="0" smtClean="0"/>
          </a:p>
          <a:p>
            <a:r>
              <a:rPr lang="hr-HR" sz="3300" dirty="0" smtClean="0">
                <a:solidFill>
                  <a:schemeClr val="tx2">
                    <a:lumMod val="75000"/>
                  </a:schemeClr>
                </a:solidFill>
              </a:rPr>
              <a:t>Izvrsnu </a:t>
            </a:r>
            <a:r>
              <a:rPr lang="hr-HR" sz="3300" dirty="0" smtClean="0"/>
              <a:t>glumicu vidjeli smo u </a:t>
            </a:r>
            <a:r>
              <a:rPr lang="hr-HR" sz="3300" dirty="0" smtClean="0">
                <a:solidFill>
                  <a:schemeClr val="tx2">
                    <a:lumMod val="75000"/>
                  </a:schemeClr>
                </a:solidFill>
              </a:rPr>
              <a:t>ležernom </a:t>
            </a:r>
            <a:r>
              <a:rPr lang="hr-HR" sz="3300" dirty="0" smtClean="0"/>
              <a:t>izdanju.</a:t>
            </a:r>
            <a:endParaRPr lang="hr-HR" sz="33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Zamijeni tuđicu hrvatskom riječi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300" dirty="0" smtClean="0"/>
              <a:t>Igor Vori je reprezentativni</a:t>
            </a:r>
            <a:r>
              <a:rPr lang="hr-HR" sz="3300" i="1" dirty="0" smtClean="0">
                <a:solidFill>
                  <a:schemeClr val="tx2">
                    <a:lumMod val="75000"/>
                  </a:schemeClr>
                </a:solidFill>
              </a:rPr>
              <a:t> pivot</a:t>
            </a:r>
            <a:r>
              <a:rPr lang="hr-HR" sz="3300" dirty="0" smtClean="0"/>
              <a:t>.</a:t>
            </a:r>
          </a:p>
          <a:p>
            <a:endParaRPr lang="hr-HR" sz="3300" dirty="0" smtClean="0"/>
          </a:p>
          <a:p>
            <a:pPr algn="ctr">
              <a:buNone/>
            </a:pPr>
            <a:r>
              <a:rPr lang="hr-HR" sz="3300" b="1" dirty="0" smtClean="0"/>
              <a:t>Hrvatska riječ:</a:t>
            </a:r>
          </a:p>
          <a:p>
            <a:endParaRPr lang="hr-HR" sz="3300" dirty="0" smtClean="0"/>
          </a:p>
          <a:p>
            <a:r>
              <a:rPr lang="hr-HR" sz="3300" dirty="0" smtClean="0"/>
              <a:t>Igor Vori je reprezentativni </a:t>
            </a:r>
            <a:r>
              <a:rPr lang="hr-HR" sz="3300" dirty="0" smtClean="0">
                <a:solidFill>
                  <a:schemeClr val="tx2">
                    <a:lumMod val="75000"/>
                  </a:schemeClr>
                </a:solidFill>
              </a:rPr>
              <a:t>kružni igrač</a:t>
            </a:r>
            <a:r>
              <a:rPr lang="hr-HR" dirty="0" smtClean="0"/>
              <a:t>.</a:t>
            </a:r>
            <a:endParaRPr lang="hr-H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Zamijeni tuđicu hrvatskom riječi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2808"/>
            <a:ext cx="8964488" cy="4572000"/>
          </a:xfrm>
        </p:spPr>
        <p:txBody>
          <a:bodyPr>
            <a:normAutofit/>
          </a:bodyPr>
          <a:lstStyle/>
          <a:p>
            <a:r>
              <a:rPr lang="hr-HR" sz="3300" i="1" dirty="0" smtClean="0">
                <a:solidFill>
                  <a:schemeClr val="tx2">
                    <a:lumMod val="75000"/>
                  </a:schemeClr>
                </a:solidFill>
              </a:rPr>
              <a:t>Downloadiranje</a:t>
            </a:r>
            <a:r>
              <a:rPr lang="hr-HR" sz="3300" dirty="0" smtClean="0"/>
              <a:t> filmova je zabranjeno.</a:t>
            </a:r>
          </a:p>
          <a:p>
            <a:endParaRPr lang="hr-HR" sz="3300" b="1" dirty="0" smtClean="0"/>
          </a:p>
          <a:p>
            <a:pPr algn="ctr">
              <a:buNone/>
            </a:pPr>
            <a:r>
              <a:rPr lang="hr-HR" sz="3300" b="1" dirty="0" smtClean="0"/>
              <a:t>Hrvatska riječ:</a:t>
            </a:r>
          </a:p>
          <a:p>
            <a:endParaRPr lang="hr-HR" sz="3300" dirty="0" smtClean="0"/>
          </a:p>
          <a:p>
            <a:r>
              <a:rPr lang="hr-HR" sz="3300" dirty="0" smtClean="0">
                <a:solidFill>
                  <a:schemeClr val="tx2">
                    <a:lumMod val="75000"/>
                  </a:schemeClr>
                </a:solidFill>
              </a:rPr>
              <a:t>Preuzimanje </a:t>
            </a:r>
            <a:r>
              <a:rPr lang="hr-HR" sz="3300" dirty="0" smtClean="0"/>
              <a:t>filmova je zabranjeno.</a:t>
            </a:r>
            <a:endParaRPr lang="hr-HR" sz="33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Zamijeni tuđicu hrvatskom riječi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82808"/>
            <a:ext cx="8291264" cy="4572000"/>
          </a:xfrm>
        </p:spPr>
        <p:txBody>
          <a:bodyPr>
            <a:normAutofit/>
          </a:bodyPr>
          <a:lstStyle/>
          <a:p>
            <a:r>
              <a:rPr lang="hr-HR" sz="3300" dirty="0" smtClean="0"/>
              <a:t>Na primanju ste mogli vidjeti mnoge </a:t>
            </a:r>
            <a:r>
              <a:rPr lang="hr-HR" sz="3300" i="1" dirty="0" smtClean="0">
                <a:solidFill>
                  <a:schemeClr val="tx2">
                    <a:lumMod val="75000"/>
                  </a:schemeClr>
                </a:solidFill>
              </a:rPr>
              <a:t>celebrityje</a:t>
            </a:r>
            <a:r>
              <a:rPr lang="hr-HR" sz="3300" dirty="0" smtClean="0"/>
              <a:t>.</a:t>
            </a:r>
          </a:p>
          <a:p>
            <a:endParaRPr lang="hr-HR" sz="3300" dirty="0" smtClean="0"/>
          </a:p>
          <a:p>
            <a:pPr algn="ctr">
              <a:buNone/>
            </a:pPr>
            <a:r>
              <a:rPr lang="hr-HR" sz="3300" b="1" dirty="0" smtClean="0"/>
              <a:t>Hrvatska riječ:</a:t>
            </a:r>
          </a:p>
          <a:p>
            <a:endParaRPr lang="hr-HR" sz="3300" dirty="0" smtClean="0"/>
          </a:p>
          <a:p>
            <a:r>
              <a:rPr lang="hr-HR" sz="3300" dirty="0" smtClean="0"/>
              <a:t>Na primanju ste mogli vidjeti mnoge </a:t>
            </a:r>
            <a:r>
              <a:rPr lang="hr-HR" sz="3300" dirty="0" smtClean="0">
                <a:solidFill>
                  <a:schemeClr val="tx2">
                    <a:lumMod val="75000"/>
                  </a:schemeClr>
                </a:solidFill>
              </a:rPr>
              <a:t>slavne osobe</a:t>
            </a:r>
            <a:r>
              <a:rPr lang="hr-HR" sz="3300" dirty="0" smtClean="0"/>
              <a:t>.</a:t>
            </a:r>
            <a:endParaRPr lang="hr-HR" sz="33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Zamijeni tuđicu hrvatskom riječi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300" dirty="0" smtClean="0"/>
              <a:t>Sve se više ljudi žali na </a:t>
            </a:r>
            <a:r>
              <a:rPr lang="hr-HR" sz="3300" i="1" dirty="0" smtClean="0">
                <a:solidFill>
                  <a:schemeClr val="tx2">
                    <a:lumMod val="75000"/>
                  </a:schemeClr>
                </a:solidFill>
              </a:rPr>
              <a:t>mobing</a:t>
            </a:r>
            <a:r>
              <a:rPr lang="hr-HR" sz="3300" dirty="0" smtClean="0"/>
              <a:t>.</a:t>
            </a:r>
          </a:p>
          <a:p>
            <a:endParaRPr lang="hr-HR" sz="3300" dirty="0" smtClean="0"/>
          </a:p>
          <a:p>
            <a:pPr algn="ctr">
              <a:buNone/>
            </a:pPr>
            <a:r>
              <a:rPr lang="hr-HR" sz="3300" b="1" dirty="0" smtClean="0"/>
              <a:t>Hrvatska riječ:</a:t>
            </a:r>
          </a:p>
          <a:p>
            <a:endParaRPr lang="hr-HR" sz="3300" dirty="0" smtClean="0"/>
          </a:p>
          <a:p>
            <a:r>
              <a:rPr lang="hr-HR" sz="3300" dirty="0" smtClean="0"/>
              <a:t>Sve se više ljudi žali na </a:t>
            </a:r>
            <a:r>
              <a:rPr lang="hr-HR" sz="3300" dirty="0" smtClean="0">
                <a:solidFill>
                  <a:schemeClr val="tx2">
                    <a:lumMod val="75000"/>
                  </a:schemeClr>
                </a:solidFill>
              </a:rPr>
              <a:t>zlostavljanje na poslu</a:t>
            </a:r>
            <a:r>
              <a:rPr lang="hr-HR" sz="3300" dirty="0" smtClean="0"/>
              <a:t>.</a:t>
            </a:r>
            <a:endParaRPr lang="hr-HR" sz="33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Zamijeni tuđicu hrvatskom riječi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300" dirty="0" smtClean="0"/>
              <a:t>Putničke agencije nude zanimljive </a:t>
            </a:r>
            <a:r>
              <a:rPr lang="hr-HR" sz="3300" i="1" dirty="0" smtClean="0">
                <a:solidFill>
                  <a:schemeClr val="tx2">
                    <a:lumMod val="75000"/>
                  </a:schemeClr>
                </a:solidFill>
              </a:rPr>
              <a:t>last minute </a:t>
            </a:r>
            <a:r>
              <a:rPr lang="hr-HR" sz="3300" dirty="0" smtClean="0"/>
              <a:t>ponude.</a:t>
            </a:r>
          </a:p>
          <a:p>
            <a:endParaRPr lang="hr-HR" sz="3300" dirty="0" smtClean="0"/>
          </a:p>
          <a:p>
            <a:pPr algn="ctr">
              <a:buNone/>
            </a:pPr>
            <a:r>
              <a:rPr lang="hr-HR" sz="3300" b="1" dirty="0" smtClean="0"/>
              <a:t>Hrvatska riječ:</a:t>
            </a:r>
          </a:p>
          <a:p>
            <a:endParaRPr lang="hr-HR" sz="3300" dirty="0" smtClean="0"/>
          </a:p>
          <a:p>
            <a:r>
              <a:rPr lang="hr-HR" sz="3300" dirty="0" smtClean="0"/>
              <a:t>Putničke agencije nude zanimljive ponude </a:t>
            </a:r>
            <a:r>
              <a:rPr lang="hr-HR" sz="3300" dirty="0" smtClean="0">
                <a:solidFill>
                  <a:schemeClr val="tx2">
                    <a:lumMod val="75000"/>
                  </a:schemeClr>
                </a:solidFill>
              </a:rPr>
              <a:t>u</a:t>
            </a:r>
            <a:r>
              <a:rPr lang="hr-HR" sz="3300" dirty="0" smtClean="0"/>
              <a:t> </a:t>
            </a:r>
            <a:r>
              <a:rPr lang="hr-HR" sz="3300" dirty="0" smtClean="0">
                <a:solidFill>
                  <a:schemeClr val="tx2">
                    <a:lumMod val="75000"/>
                  </a:schemeClr>
                </a:solidFill>
              </a:rPr>
              <a:t>posljednji trenutak</a:t>
            </a:r>
            <a:r>
              <a:rPr lang="hr-HR" sz="3300" dirty="0" smtClean="0"/>
              <a:t>. </a:t>
            </a:r>
            <a:endParaRPr lang="hr-HR" sz="33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Zamijeni tuđicu hrvatskom riječi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300" dirty="0" smtClean="0"/>
              <a:t>Bio je to nezaboravan rođendanski </a:t>
            </a:r>
            <a:r>
              <a:rPr lang="hr-HR" sz="3300" i="1" dirty="0" smtClean="0">
                <a:solidFill>
                  <a:schemeClr val="tx2">
                    <a:lumMod val="75000"/>
                  </a:schemeClr>
                </a:solidFill>
              </a:rPr>
              <a:t>party</a:t>
            </a:r>
            <a:r>
              <a:rPr lang="hr-HR" sz="3300" dirty="0" smtClean="0"/>
              <a:t>.</a:t>
            </a:r>
          </a:p>
          <a:p>
            <a:endParaRPr lang="hr-HR" sz="3300" dirty="0" smtClean="0"/>
          </a:p>
          <a:p>
            <a:pPr algn="ctr">
              <a:buNone/>
            </a:pPr>
            <a:r>
              <a:rPr lang="hr-HR" sz="3300" b="1" dirty="0" smtClean="0"/>
              <a:t>Hrvatska riječ:</a:t>
            </a:r>
          </a:p>
          <a:p>
            <a:endParaRPr lang="hr-HR" sz="3300" dirty="0" smtClean="0"/>
          </a:p>
          <a:p>
            <a:r>
              <a:rPr lang="hr-HR" sz="3300" dirty="0" smtClean="0"/>
              <a:t>Bila je to nezaboravna rođendanska </a:t>
            </a:r>
            <a:r>
              <a:rPr lang="hr-HR" sz="3300" dirty="0" smtClean="0">
                <a:solidFill>
                  <a:schemeClr val="tx2">
                    <a:lumMod val="75000"/>
                  </a:schemeClr>
                </a:solidFill>
              </a:rPr>
              <a:t>zabava</a:t>
            </a:r>
            <a:r>
              <a:rPr lang="hr-HR" sz="3300" dirty="0" smtClean="0"/>
              <a:t>.</a:t>
            </a:r>
            <a:endParaRPr lang="hr-HR" sz="33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Zamijeni tuđicu hrvatskom riječi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300" dirty="0" smtClean="0"/>
              <a:t>Neke bi žene htjele izgledati kao </a:t>
            </a:r>
            <a:r>
              <a:rPr lang="hr-HR" sz="3300" i="1" dirty="0" smtClean="0">
                <a:solidFill>
                  <a:schemeClr val="tx2">
                    <a:lumMod val="75000"/>
                  </a:schemeClr>
                </a:solidFill>
              </a:rPr>
              <a:t>top modeli</a:t>
            </a:r>
            <a:r>
              <a:rPr lang="hr-HR" sz="3300" dirty="0" smtClean="0"/>
              <a:t>.</a:t>
            </a:r>
          </a:p>
          <a:p>
            <a:endParaRPr lang="hr-HR" sz="3300" dirty="0" smtClean="0"/>
          </a:p>
          <a:p>
            <a:pPr algn="ctr">
              <a:buNone/>
            </a:pPr>
            <a:r>
              <a:rPr lang="hr-HR" sz="3300" b="1" dirty="0" smtClean="0"/>
              <a:t>Hrvatska riječ:</a:t>
            </a:r>
          </a:p>
          <a:p>
            <a:endParaRPr lang="hr-HR" sz="3300" dirty="0" smtClean="0"/>
          </a:p>
          <a:p>
            <a:r>
              <a:rPr lang="hr-HR" sz="3300" dirty="0" smtClean="0"/>
              <a:t>Neke bi žene htjele izgledati </a:t>
            </a:r>
            <a:r>
              <a:rPr lang="hr-HR" sz="3300" smtClean="0"/>
              <a:t>kao </a:t>
            </a:r>
            <a:r>
              <a:rPr lang="hr-HR" sz="3300" smtClean="0">
                <a:solidFill>
                  <a:schemeClr val="tx2">
                    <a:lumMod val="75000"/>
                  </a:schemeClr>
                </a:solidFill>
              </a:rPr>
              <a:t>vrhunske </a:t>
            </a:r>
            <a:r>
              <a:rPr lang="hr-HR" sz="3300" dirty="0" smtClean="0">
                <a:solidFill>
                  <a:schemeClr val="tx2">
                    <a:lumMod val="75000"/>
                  </a:schemeClr>
                </a:solidFill>
              </a:rPr>
              <a:t>manekenke</a:t>
            </a:r>
            <a:r>
              <a:rPr lang="hr-HR" sz="3300" dirty="0" smtClean="0"/>
              <a:t>.</a:t>
            </a:r>
            <a:endParaRPr lang="hr-HR" sz="33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posljednje vrijeme zbog globalizacije dolazi do prodora sve većeg broja engleskih riječi u hrvatski jezik. </a:t>
            </a:r>
          </a:p>
          <a:p>
            <a:endParaRPr lang="hr-HR" dirty="0" smtClean="0"/>
          </a:p>
          <a:p>
            <a:r>
              <a:rPr lang="hr-HR" dirty="0" smtClean="0"/>
              <a:t>Posuđenice i usvojenice koje potječu iz engleskog jezika zovu se </a:t>
            </a:r>
            <a:r>
              <a:rPr lang="hr-HR" b="1" dirty="0" err="1" smtClean="0"/>
              <a:t>anglizimi</a:t>
            </a:r>
            <a:r>
              <a:rPr lang="hr-HR" dirty="0" smtClean="0"/>
              <a:t>.</a:t>
            </a:r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Zamijeni tuđicu hrvatskom riječi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300" dirty="0" smtClean="0"/>
              <a:t>Sazvana je </a:t>
            </a:r>
            <a:r>
              <a:rPr lang="hr-HR" sz="3300" i="1" dirty="0" smtClean="0">
                <a:solidFill>
                  <a:schemeClr val="tx2">
                    <a:lumMod val="75000"/>
                  </a:schemeClr>
                </a:solidFill>
              </a:rPr>
              <a:t>press-konferencija</a:t>
            </a:r>
            <a:r>
              <a:rPr lang="hr-HR" sz="3300" dirty="0" smtClean="0"/>
              <a:t>.</a:t>
            </a:r>
          </a:p>
          <a:p>
            <a:endParaRPr lang="hr-HR" sz="3300" dirty="0" smtClean="0"/>
          </a:p>
          <a:p>
            <a:pPr algn="ctr">
              <a:buNone/>
            </a:pPr>
            <a:r>
              <a:rPr lang="hr-HR" sz="3300" b="1" dirty="0" smtClean="0"/>
              <a:t>Hrvatska riječ:</a:t>
            </a:r>
          </a:p>
          <a:p>
            <a:endParaRPr lang="hr-HR" sz="3300" dirty="0" smtClean="0"/>
          </a:p>
          <a:p>
            <a:r>
              <a:rPr lang="hr-HR" sz="3300" dirty="0" smtClean="0"/>
              <a:t>Sazvana je </a:t>
            </a:r>
            <a:r>
              <a:rPr lang="hr-HR" sz="3300" dirty="0" smtClean="0">
                <a:solidFill>
                  <a:schemeClr val="tx2">
                    <a:lumMod val="75000"/>
                  </a:schemeClr>
                </a:solidFill>
              </a:rPr>
              <a:t>konferencija za novinare</a:t>
            </a:r>
            <a:r>
              <a:rPr lang="hr-HR" sz="3300" dirty="0" smtClean="0"/>
              <a:t>.</a:t>
            </a:r>
            <a:endParaRPr lang="hr-HR" sz="33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Zamijeni tuđicu hrvatskom riječi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300" dirty="0" smtClean="0"/>
              <a:t>Naš </a:t>
            </a:r>
            <a:r>
              <a:rPr lang="hr-HR" sz="3300" i="1" dirty="0" smtClean="0">
                <a:solidFill>
                  <a:schemeClr val="tx2">
                    <a:lumMod val="75000"/>
                  </a:schemeClr>
                </a:solidFill>
              </a:rPr>
              <a:t>printer</a:t>
            </a:r>
            <a:r>
              <a:rPr lang="hr-HR" sz="3300" dirty="0" smtClean="0"/>
              <a:t> je prilično skup.</a:t>
            </a:r>
          </a:p>
          <a:p>
            <a:endParaRPr lang="hr-HR" sz="3300" dirty="0" smtClean="0"/>
          </a:p>
          <a:p>
            <a:pPr algn="ctr">
              <a:buNone/>
            </a:pPr>
            <a:r>
              <a:rPr lang="hr-HR" sz="3300" b="1" dirty="0" smtClean="0"/>
              <a:t>Hrvatska riječ:</a:t>
            </a:r>
          </a:p>
          <a:p>
            <a:endParaRPr lang="hr-HR" sz="3300" dirty="0" smtClean="0"/>
          </a:p>
          <a:p>
            <a:r>
              <a:rPr lang="hr-HR" sz="3300" dirty="0" smtClean="0"/>
              <a:t>Naš </a:t>
            </a:r>
            <a:r>
              <a:rPr lang="hr-HR" sz="3300" dirty="0" smtClean="0">
                <a:solidFill>
                  <a:schemeClr val="tx2">
                    <a:lumMod val="75000"/>
                  </a:schemeClr>
                </a:solidFill>
              </a:rPr>
              <a:t>ispisivač</a:t>
            </a:r>
            <a:r>
              <a:rPr lang="hr-HR" sz="3300" dirty="0" smtClean="0"/>
              <a:t> je prilično skup.</a:t>
            </a:r>
            <a:endParaRPr lang="hr-HR" sz="33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Zamijeni tuđicu hrvatskom riječi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82808"/>
            <a:ext cx="8640960" cy="4572000"/>
          </a:xfrm>
        </p:spPr>
        <p:txBody>
          <a:bodyPr>
            <a:normAutofit/>
          </a:bodyPr>
          <a:lstStyle/>
          <a:p>
            <a:r>
              <a:rPr lang="hr-HR" sz="3300" dirty="0" smtClean="0"/>
              <a:t>Većina učenika u razredu nema </a:t>
            </a:r>
            <a:r>
              <a:rPr lang="hr-HR" sz="3300" i="1" dirty="0" smtClean="0">
                <a:solidFill>
                  <a:schemeClr val="tx2">
                    <a:lumMod val="75000"/>
                  </a:schemeClr>
                </a:solidFill>
              </a:rPr>
              <a:t>laptop</a:t>
            </a:r>
            <a:r>
              <a:rPr lang="hr-HR" sz="3300" dirty="0" smtClean="0"/>
              <a:t>, nego stolno računalo.</a:t>
            </a:r>
          </a:p>
          <a:p>
            <a:endParaRPr lang="hr-HR" sz="3300" dirty="0" smtClean="0"/>
          </a:p>
          <a:p>
            <a:pPr algn="ctr">
              <a:buNone/>
            </a:pPr>
            <a:r>
              <a:rPr lang="hr-HR" sz="3300" b="1" dirty="0" smtClean="0"/>
              <a:t>Hrvatska riječ:</a:t>
            </a:r>
          </a:p>
          <a:p>
            <a:endParaRPr lang="hr-HR" sz="3300" dirty="0" smtClean="0"/>
          </a:p>
          <a:p>
            <a:r>
              <a:rPr lang="hr-HR" sz="3300" dirty="0" smtClean="0"/>
              <a:t>Većina učenika u razredu nema </a:t>
            </a:r>
            <a:r>
              <a:rPr lang="hr-HR" sz="3300" dirty="0" smtClean="0">
                <a:solidFill>
                  <a:schemeClr val="tx2">
                    <a:lumMod val="75000"/>
                  </a:schemeClr>
                </a:solidFill>
              </a:rPr>
              <a:t>prijenosno računalo</a:t>
            </a:r>
            <a:r>
              <a:rPr lang="hr-HR" sz="3300" dirty="0" smtClean="0"/>
              <a:t>, nego stolno računalo.</a:t>
            </a:r>
            <a:endParaRPr lang="hr-HR" sz="33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Zamijeni tuđicu hrvatskom riječi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300" dirty="0" smtClean="0"/>
              <a:t>Mnoga su djeca žrtve</a:t>
            </a:r>
            <a:r>
              <a:rPr lang="hr-HR" sz="3300" i="1" dirty="0" smtClean="0">
                <a:solidFill>
                  <a:schemeClr val="tx2">
                    <a:lumMod val="75000"/>
                  </a:schemeClr>
                </a:solidFill>
              </a:rPr>
              <a:t> bullyinga</a:t>
            </a:r>
            <a:r>
              <a:rPr lang="hr-HR" sz="3300" dirty="0" smtClean="0"/>
              <a:t>.</a:t>
            </a:r>
          </a:p>
          <a:p>
            <a:endParaRPr lang="hr-HR" sz="3300" dirty="0" smtClean="0"/>
          </a:p>
          <a:p>
            <a:pPr algn="ctr">
              <a:buNone/>
            </a:pPr>
            <a:r>
              <a:rPr lang="hr-HR" sz="3300" b="1" dirty="0" smtClean="0"/>
              <a:t>Hrvatska riječ:</a:t>
            </a:r>
          </a:p>
          <a:p>
            <a:endParaRPr lang="hr-HR" sz="3300" dirty="0" smtClean="0"/>
          </a:p>
          <a:p>
            <a:r>
              <a:rPr lang="hr-HR" sz="3300" dirty="0" smtClean="0"/>
              <a:t>Mnoga su djeca žrtve </a:t>
            </a:r>
            <a:r>
              <a:rPr lang="hr-HR" sz="3300" dirty="0" smtClean="0">
                <a:solidFill>
                  <a:schemeClr val="tx2">
                    <a:lumMod val="75000"/>
                  </a:schemeClr>
                </a:solidFill>
              </a:rPr>
              <a:t>vršnjačkog nasilja</a:t>
            </a:r>
            <a:r>
              <a:rPr lang="hr-HR" sz="3300" dirty="0" smtClean="0"/>
              <a:t>.</a:t>
            </a:r>
            <a:endParaRPr lang="hr-HR" sz="33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Zamijeni tuđicu hrvatskom riječi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300" dirty="0" smtClean="0"/>
              <a:t>Da mi je osvojiti </a:t>
            </a:r>
            <a:r>
              <a:rPr lang="hr-HR" sz="3300" i="1" dirty="0" smtClean="0">
                <a:solidFill>
                  <a:schemeClr val="tx2">
                    <a:lumMod val="75000"/>
                  </a:schemeClr>
                </a:solidFill>
              </a:rPr>
              <a:t>jack-pot</a:t>
            </a:r>
            <a:r>
              <a:rPr lang="hr-HR" sz="3300" dirty="0" smtClean="0"/>
              <a:t>!</a:t>
            </a:r>
          </a:p>
          <a:p>
            <a:endParaRPr lang="hr-HR" sz="3300" dirty="0" smtClean="0"/>
          </a:p>
          <a:p>
            <a:pPr algn="ctr">
              <a:buNone/>
            </a:pPr>
            <a:r>
              <a:rPr lang="hr-HR" sz="3300" b="1" dirty="0" smtClean="0"/>
              <a:t>Hrvatska riječ:</a:t>
            </a:r>
          </a:p>
          <a:p>
            <a:endParaRPr lang="hr-HR" sz="3300" dirty="0" smtClean="0"/>
          </a:p>
          <a:p>
            <a:r>
              <a:rPr lang="hr-HR" sz="3300" dirty="0" smtClean="0"/>
              <a:t>Da mi je osvojiti </a:t>
            </a:r>
            <a:r>
              <a:rPr lang="hr-HR" sz="3300" dirty="0" smtClean="0">
                <a:solidFill>
                  <a:schemeClr val="tx2">
                    <a:lumMod val="75000"/>
                  </a:schemeClr>
                </a:solidFill>
              </a:rPr>
              <a:t>glavni zgoditak</a:t>
            </a:r>
            <a:r>
              <a:rPr lang="hr-HR" sz="3300" dirty="0" smtClean="0"/>
              <a:t>!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Zamijeni tuđicu hrvatskom riječi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300" dirty="0" smtClean="0"/>
              <a:t>Novi </a:t>
            </a:r>
            <a:r>
              <a:rPr lang="hr-HR" sz="3300" i="1" dirty="0" smtClean="0">
                <a:solidFill>
                  <a:schemeClr val="tx2">
                    <a:lumMod val="75000"/>
                  </a:schemeClr>
                </a:solidFill>
              </a:rPr>
              <a:t>software</a:t>
            </a:r>
            <a:r>
              <a:rPr lang="hr-HR" sz="3300" dirty="0" smtClean="0"/>
              <a:t> je izvrstan.</a:t>
            </a:r>
          </a:p>
          <a:p>
            <a:endParaRPr lang="hr-HR" sz="3300" dirty="0" smtClean="0"/>
          </a:p>
          <a:p>
            <a:pPr algn="ctr">
              <a:buNone/>
            </a:pPr>
            <a:r>
              <a:rPr lang="hr-HR" sz="3300" b="1" dirty="0" smtClean="0"/>
              <a:t>Hrvatska riječ:</a:t>
            </a:r>
          </a:p>
          <a:p>
            <a:endParaRPr lang="hr-HR" sz="3300" dirty="0" smtClean="0"/>
          </a:p>
          <a:p>
            <a:r>
              <a:rPr lang="hr-HR" sz="3300" dirty="0" smtClean="0"/>
              <a:t>Nova </a:t>
            </a:r>
            <a:r>
              <a:rPr lang="hr-HR" sz="3300" dirty="0" smtClean="0">
                <a:solidFill>
                  <a:schemeClr val="tx2">
                    <a:lumMod val="75000"/>
                  </a:schemeClr>
                </a:solidFill>
              </a:rPr>
              <a:t>programska podrška</a:t>
            </a:r>
            <a:r>
              <a:rPr lang="hr-HR" sz="3300" dirty="0" smtClean="0"/>
              <a:t> je izvrsna.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Treba uvijek rabiti domaće riječi kad god postoji dobra zamjena za riječ stranoga </a:t>
            </a:r>
            <a:r>
              <a:rPr lang="hr-HR" dirty="0" smtClean="0"/>
              <a:t>podrijetla.</a:t>
            </a:r>
          </a:p>
          <a:p>
            <a:endParaRPr lang="hr-HR" dirty="0" smtClean="0"/>
          </a:p>
          <a:p>
            <a:r>
              <a:rPr lang="hr-HR" dirty="0" smtClean="0"/>
              <a:t> </a:t>
            </a:r>
            <a:r>
              <a:rPr lang="hr-HR" dirty="0" smtClean="0"/>
              <a:t>P</a:t>
            </a:r>
            <a:r>
              <a:rPr lang="hr-HR" dirty="0" smtClean="0"/>
              <a:t>retjeranim i često nepotrebnim korištenjem stranih riječi osiromašuje se jezik.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24544" y="267494"/>
            <a:ext cx="9793088" cy="1399032"/>
          </a:xfrm>
        </p:spPr>
        <p:txBody>
          <a:bodyPr>
            <a:noAutofit/>
          </a:bodyPr>
          <a:lstStyle/>
          <a:p>
            <a:r>
              <a:rPr lang="hr-HR" sz="4500" dirty="0" smtClean="0"/>
              <a:t>Zamijeni tuđicu hrvatskom riječi</a:t>
            </a:r>
            <a:endParaRPr lang="hr-HR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2808"/>
            <a:ext cx="8712968" cy="4572000"/>
          </a:xfrm>
        </p:spPr>
        <p:txBody>
          <a:bodyPr>
            <a:normAutofit/>
          </a:bodyPr>
          <a:lstStyle/>
          <a:p>
            <a:r>
              <a:rPr lang="hr-HR" sz="3300" dirty="0" smtClean="0"/>
              <a:t>Nadala se </a:t>
            </a:r>
            <a:r>
              <a:rPr lang="hr-HR" sz="3300" i="1" dirty="0" smtClean="0">
                <a:solidFill>
                  <a:schemeClr val="tx2">
                    <a:lumMod val="75000"/>
                  </a:schemeClr>
                </a:solidFill>
              </a:rPr>
              <a:t>eventualnim</a:t>
            </a:r>
            <a:r>
              <a:rPr lang="hr-HR" sz="3300" i="1" dirty="0" smtClean="0"/>
              <a:t> </a:t>
            </a:r>
            <a:r>
              <a:rPr lang="hr-HR" sz="3300" dirty="0" smtClean="0"/>
              <a:t>promjenama.</a:t>
            </a:r>
          </a:p>
          <a:p>
            <a:endParaRPr lang="hr-HR" sz="3300" dirty="0" smtClean="0"/>
          </a:p>
          <a:p>
            <a:pPr algn="ctr">
              <a:buNone/>
            </a:pPr>
            <a:r>
              <a:rPr lang="hr-HR" sz="3300" b="1" dirty="0" smtClean="0"/>
              <a:t>Hrvatska riječ:</a:t>
            </a:r>
          </a:p>
          <a:p>
            <a:endParaRPr lang="hr-HR" sz="3300" dirty="0" smtClean="0"/>
          </a:p>
          <a:p>
            <a:r>
              <a:rPr lang="hr-HR" sz="3300" dirty="0" smtClean="0"/>
              <a:t>Nadala se </a:t>
            </a:r>
            <a:r>
              <a:rPr lang="hr-HR" sz="3300" dirty="0" smtClean="0">
                <a:solidFill>
                  <a:schemeClr val="tx2">
                    <a:lumMod val="75000"/>
                  </a:schemeClr>
                </a:solidFill>
              </a:rPr>
              <a:t>mogućim</a:t>
            </a:r>
            <a:r>
              <a:rPr lang="hr-HR" sz="3300" dirty="0" smtClean="0"/>
              <a:t> promjenama.</a:t>
            </a:r>
            <a:endParaRPr lang="hr-HR" sz="33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Zamijeni tuđicu hrvatskom riječi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300" dirty="0" smtClean="0"/>
              <a:t>Stanje u prometu danas je </a:t>
            </a:r>
            <a:r>
              <a:rPr lang="hr-HR" sz="3300" i="1" dirty="0" smtClean="0">
                <a:solidFill>
                  <a:schemeClr val="tx2">
                    <a:lumMod val="75000"/>
                  </a:schemeClr>
                </a:solidFill>
              </a:rPr>
              <a:t>urgentno</a:t>
            </a:r>
            <a:r>
              <a:rPr lang="hr-HR" sz="3300" dirty="0" smtClean="0"/>
              <a:t>.</a:t>
            </a:r>
          </a:p>
          <a:p>
            <a:endParaRPr lang="hr-HR" sz="3300" dirty="0" smtClean="0"/>
          </a:p>
          <a:p>
            <a:pPr algn="ctr">
              <a:buNone/>
            </a:pPr>
            <a:r>
              <a:rPr lang="hr-HR" sz="3300" b="1" dirty="0" smtClean="0"/>
              <a:t>Hrvatska riječ:</a:t>
            </a:r>
          </a:p>
          <a:p>
            <a:endParaRPr lang="hr-HR" sz="3300" dirty="0" smtClean="0"/>
          </a:p>
          <a:p>
            <a:r>
              <a:rPr lang="hr-HR" sz="3300" dirty="0" smtClean="0"/>
              <a:t>Stanje u prometu danas je </a:t>
            </a:r>
            <a:r>
              <a:rPr lang="hr-HR" sz="3300" dirty="0" smtClean="0">
                <a:solidFill>
                  <a:schemeClr val="tx2">
                    <a:lumMod val="75000"/>
                  </a:schemeClr>
                </a:solidFill>
              </a:rPr>
              <a:t>zabrinjavajuće</a:t>
            </a:r>
            <a:r>
              <a:rPr lang="hr-HR" sz="3300" dirty="0" smtClean="0"/>
              <a:t>.</a:t>
            </a:r>
            <a:endParaRPr lang="hr-HR" sz="33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Zamijeni tuđicu hrvatskom riječi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882808"/>
            <a:ext cx="9036496" cy="4572000"/>
          </a:xfrm>
        </p:spPr>
        <p:txBody>
          <a:bodyPr>
            <a:normAutofit/>
          </a:bodyPr>
          <a:lstStyle/>
          <a:p>
            <a:r>
              <a:rPr lang="hr-HR" sz="3300" dirty="0" smtClean="0"/>
              <a:t>Nabavljamo novu </a:t>
            </a:r>
            <a:r>
              <a:rPr lang="hr-HR" sz="3300" i="1" dirty="0" smtClean="0">
                <a:solidFill>
                  <a:schemeClr val="tx2">
                    <a:lumMod val="75000"/>
                  </a:schemeClr>
                </a:solidFill>
              </a:rPr>
              <a:t>kompjutersku</a:t>
            </a:r>
            <a:r>
              <a:rPr lang="hr-HR" sz="3300" dirty="0" smtClean="0"/>
              <a:t> opremu.</a:t>
            </a:r>
          </a:p>
          <a:p>
            <a:endParaRPr lang="hr-HR" sz="3300" dirty="0" smtClean="0"/>
          </a:p>
          <a:p>
            <a:pPr algn="ctr">
              <a:buNone/>
            </a:pPr>
            <a:r>
              <a:rPr lang="hr-HR" sz="3300" b="1" dirty="0" smtClean="0"/>
              <a:t>Hrvatska riječ:</a:t>
            </a:r>
          </a:p>
          <a:p>
            <a:endParaRPr lang="hr-HR" sz="3300" dirty="0" smtClean="0"/>
          </a:p>
          <a:p>
            <a:r>
              <a:rPr lang="hr-HR" sz="3300" dirty="0" smtClean="0"/>
              <a:t>Nabavljamo novu </a:t>
            </a:r>
            <a:r>
              <a:rPr lang="hr-HR" sz="3300" dirty="0" smtClean="0">
                <a:solidFill>
                  <a:schemeClr val="tx2">
                    <a:lumMod val="75000"/>
                  </a:schemeClr>
                </a:solidFill>
              </a:rPr>
              <a:t>računalnu</a:t>
            </a:r>
            <a:r>
              <a:rPr lang="hr-HR" sz="3300" dirty="0" smtClean="0"/>
              <a:t> opremu.</a:t>
            </a:r>
            <a:endParaRPr lang="hr-HR" sz="33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Zamijeni tuđicu hrvatskom riječi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300" dirty="0" smtClean="0"/>
              <a:t>Članovi te stranke </a:t>
            </a:r>
            <a:r>
              <a:rPr lang="hr-HR" sz="3300" i="1" dirty="0" smtClean="0">
                <a:solidFill>
                  <a:schemeClr val="tx2">
                    <a:lumMod val="75000"/>
                  </a:schemeClr>
                </a:solidFill>
              </a:rPr>
              <a:t>deklarirali</a:t>
            </a:r>
            <a:r>
              <a:rPr lang="hr-HR" sz="3300" dirty="0" smtClean="0"/>
              <a:t> su se kao ljubitelji prirode.</a:t>
            </a:r>
          </a:p>
          <a:p>
            <a:endParaRPr lang="hr-HR" sz="3300" dirty="0" smtClean="0"/>
          </a:p>
          <a:p>
            <a:pPr algn="ctr">
              <a:buNone/>
            </a:pPr>
            <a:r>
              <a:rPr lang="hr-HR" sz="3300" b="1" dirty="0" smtClean="0"/>
              <a:t>Hrvatska riječ:</a:t>
            </a:r>
          </a:p>
          <a:p>
            <a:endParaRPr lang="hr-HR" sz="3300" dirty="0" smtClean="0"/>
          </a:p>
          <a:p>
            <a:r>
              <a:rPr lang="hr-HR" sz="3300" dirty="0" smtClean="0"/>
              <a:t>Članovi te stranke </a:t>
            </a:r>
            <a:r>
              <a:rPr lang="hr-HR" sz="3300" dirty="0" smtClean="0">
                <a:solidFill>
                  <a:schemeClr val="tx2">
                    <a:lumMod val="75000"/>
                  </a:schemeClr>
                </a:solidFill>
              </a:rPr>
              <a:t>izjasnili</a:t>
            </a:r>
            <a:r>
              <a:rPr lang="hr-HR" sz="3300" dirty="0" smtClean="0"/>
              <a:t> su se kao ljubitelji prirode.</a:t>
            </a:r>
            <a:endParaRPr lang="hr-HR" sz="33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Zamijeni tuđicu hrvatskom riječi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2808"/>
            <a:ext cx="9144000" cy="4572000"/>
          </a:xfrm>
        </p:spPr>
        <p:txBody>
          <a:bodyPr>
            <a:normAutofit/>
          </a:bodyPr>
          <a:lstStyle/>
          <a:p>
            <a:r>
              <a:rPr lang="hr-HR" sz="3300" dirty="0" smtClean="0"/>
              <a:t>U tom kafiću prevladava </a:t>
            </a:r>
            <a:r>
              <a:rPr lang="hr-HR" sz="3300" i="1" dirty="0" smtClean="0">
                <a:solidFill>
                  <a:schemeClr val="tx2">
                    <a:lumMod val="75000"/>
                  </a:schemeClr>
                </a:solidFill>
              </a:rPr>
              <a:t>chill out </a:t>
            </a:r>
            <a:r>
              <a:rPr lang="hr-HR" sz="3300" dirty="0" smtClean="0"/>
              <a:t>atmosfera.</a:t>
            </a:r>
          </a:p>
          <a:p>
            <a:endParaRPr lang="hr-HR" sz="3300" dirty="0" smtClean="0"/>
          </a:p>
          <a:p>
            <a:pPr algn="ctr">
              <a:buNone/>
            </a:pPr>
            <a:r>
              <a:rPr lang="hr-HR" sz="3300" b="1" dirty="0" smtClean="0"/>
              <a:t>Hrvatska riječ:</a:t>
            </a:r>
          </a:p>
          <a:p>
            <a:endParaRPr lang="hr-HR" sz="3300" dirty="0" smtClean="0"/>
          </a:p>
          <a:p>
            <a:r>
              <a:rPr lang="hr-HR" sz="3300" dirty="0" smtClean="0"/>
              <a:t>U tom kafiću prevladava </a:t>
            </a:r>
            <a:r>
              <a:rPr lang="hr-HR" sz="3300" dirty="0" smtClean="0">
                <a:solidFill>
                  <a:schemeClr val="tx2">
                    <a:lumMod val="75000"/>
                  </a:schemeClr>
                </a:solidFill>
              </a:rPr>
              <a:t>opuštena </a:t>
            </a:r>
            <a:r>
              <a:rPr lang="hr-HR" sz="3300" dirty="0" smtClean="0"/>
              <a:t>atmosfera.</a:t>
            </a:r>
            <a:endParaRPr lang="hr-HR" sz="33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117</TotalTime>
  <Words>724</Words>
  <Application>Microsoft Office PowerPoint</Application>
  <PresentationFormat>Prikaz na zaslonu (4:3)</PresentationFormat>
  <Paragraphs>201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35</vt:i4>
      </vt:variant>
    </vt:vector>
  </HeadingPairs>
  <TitlesOfParts>
    <vt:vector size="36" baseType="lpstr">
      <vt:lpstr>Verve</vt:lpstr>
      <vt:lpstr>Dan materinskog jezika</vt:lpstr>
      <vt:lpstr>Što su to tuđice?</vt:lpstr>
      <vt:lpstr>Slajd 3</vt:lpstr>
      <vt:lpstr>Slajd 4</vt:lpstr>
      <vt:lpstr>Zamijeni tuđicu hrvatskom riječi</vt:lpstr>
      <vt:lpstr>Zamijeni tuđicu hrvatskom riječi</vt:lpstr>
      <vt:lpstr>Zamijeni tuđicu hrvatskom riječi</vt:lpstr>
      <vt:lpstr>Zamijeni tuđicu hrvatskom riječi</vt:lpstr>
      <vt:lpstr>Zamijeni tuđicu hrvatskom riječi</vt:lpstr>
      <vt:lpstr>Zamijeni tuđicu hrvatskom riječi</vt:lpstr>
      <vt:lpstr>Zamijeni tuđicu hrvatskom riječi</vt:lpstr>
      <vt:lpstr>Zamijeni tuđicu hrvatskom riječi</vt:lpstr>
      <vt:lpstr>Zamijeni tuđicu hrvatskom riječi</vt:lpstr>
      <vt:lpstr>Zamijeni tuđicu hrvatskom riječi</vt:lpstr>
      <vt:lpstr>Zamijeni tuđicu hrvatskom riječi</vt:lpstr>
      <vt:lpstr>Zamijeni tuđicu hrvatskom riječi</vt:lpstr>
      <vt:lpstr>Zamijeni tuđicu hrvatskom riječi</vt:lpstr>
      <vt:lpstr>Zamijeni tuđicu hrvatskom riječi</vt:lpstr>
      <vt:lpstr>Zamijeni tuđicu hrvatskom riječi</vt:lpstr>
      <vt:lpstr>Zamijeni tuđicu hrvatskom riječi</vt:lpstr>
      <vt:lpstr>Zamijeni tuđicu hrvatskom riječi</vt:lpstr>
      <vt:lpstr>Zamijeni tuđicu hrvatskom riječi</vt:lpstr>
      <vt:lpstr>Zamijeni tuđicu hrvatskom riječi</vt:lpstr>
      <vt:lpstr>Zamijeni tuđicu hrvatskom riječi</vt:lpstr>
      <vt:lpstr>Zamijeni tuđicu hrvatskom riječi</vt:lpstr>
      <vt:lpstr>Zamijeni tuđicu hrvatskom riječi</vt:lpstr>
      <vt:lpstr>Zamijeni tuđicu hrvatskom riječi</vt:lpstr>
      <vt:lpstr>Zamijeni tuđicu hrvatskom riječi</vt:lpstr>
      <vt:lpstr>Zamijeni tuđicu hrvatskom riječi</vt:lpstr>
      <vt:lpstr>Zamijeni tuđicu hrvatskom riječi</vt:lpstr>
      <vt:lpstr>Zamijeni tuđicu hrvatskom riječi</vt:lpstr>
      <vt:lpstr>Zamijeni tuđicu hrvatskom riječi</vt:lpstr>
      <vt:lpstr>Zamijeni tuđicu hrvatskom riječi</vt:lpstr>
      <vt:lpstr>Zamijeni tuđicu hrvatskom riječi</vt:lpstr>
      <vt:lpstr>Zamijeni tuđicu hrvatskom riječi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 materinskog jezika</dc:title>
  <dc:creator>Komp</dc:creator>
  <cp:lastModifiedBy>Lovro Šverko</cp:lastModifiedBy>
  <cp:revision>14</cp:revision>
  <dcterms:created xsi:type="dcterms:W3CDTF">2014-02-23T13:08:34Z</dcterms:created>
  <dcterms:modified xsi:type="dcterms:W3CDTF">2014-03-02T17:01:31Z</dcterms:modified>
</cp:coreProperties>
</file>