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282"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519A690-8D18-4F59-A9CC-E04946F5E423}" type="datetimeFigureOut">
              <a:rPr lang="sr-Latn-CS" smtClean="0"/>
              <a:pPr/>
              <a:t>6.1.2014</a:t>
            </a:fld>
            <a:endParaRPr lang="hr-HR"/>
          </a:p>
        </p:txBody>
      </p:sp>
      <p:sp>
        <p:nvSpPr>
          <p:cNvPr id="16" name="Slide Number Placeholder 15"/>
          <p:cNvSpPr>
            <a:spLocks noGrp="1"/>
          </p:cNvSpPr>
          <p:nvPr>
            <p:ph type="sldNum" sz="quarter" idx="11"/>
          </p:nvPr>
        </p:nvSpPr>
        <p:spPr/>
        <p:txBody>
          <a:bodyPr/>
          <a:lstStyle/>
          <a:p>
            <a:fld id="{557026EE-7738-4E7E-824C-AF4039B13CB5}" type="slidenum">
              <a:rPr lang="hr-HR" smtClean="0"/>
              <a:pPr/>
              <a:t>‹#›</a:t>
            </a:fld>
            <a:endParaRPr lang="hr-HR"/>
          </a:p>
        </p:txBody>
      </p:sp>
      <p:sp>
        <p:nvSpPr>
          <p:cNvPr id="17" name="Footer Placeholder 16"/>
          <p:cNvSpPr>
            <a:spLocks noGrp="1"/>
          </p:cNvSpPr>
          <p:nvPr>
            <p:ph type="ftr" sz="quarter" idx="12"/>
          </p:nvPr>
        </p:nvSpPr>
        <p:spPr/>
        <p:txBody>
          <a:bodyPr/>
          <a:lstStyle/>
          <a:p>
            <a:endParaRPr lang="hr-H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19A690-8D18-4F59-A9CC-E04946F5E423}" type="datetimeFigureOut">
              <a:rPr lang="sr-Latn-CS" smtClean="0"/>
              <a:pPr/>
              <a:t>6.1.2014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7026EE-7738-4E7E-824C-AF4039B13CB5}"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19A690-8D18-4F59-A9CC-E04946F5E423}" type="datetimeFigureOut">
              <a:rPr lang="sr-Latn-CS" smtClean="0"/>
              <a:pPr/>
              <a:t>6.1.2014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7026EE-7738-4E7E-824C-AF4039B13CB5}"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519A690-8D18-4F59-A9CC-E04946F5E423}" type="datetimeFigureOut">
              <a:rPr lang="sr-Latn-CS" smtClean="0"/>
              <a:pPr/>
              <a:t>6.1.2014</a:t>
            </a:fld>
            <a:endParaRPr lang="hr-HR"/>
          </a:p>
        </p:txBody>
      </p:sp>
      <p:sp>
        <p:nvSpPr>
          <p:cNvPr id="15" name="Slide Number Placeholder 14"/>
          <p:cNvSpPr>
            <a:spLocks noGrp="1"/>
          </p:cNvSpPr>
          <p:nvPr>
            <p:ph type="sldNum" sz="quarter" idx="15"/>
          </p:nvPr>
        </p:nvSpPr>
        <p:spPr/>
        <p:txBody>
          <a:bodyPr/>
          <a:lstStyle>
            <a:lvl1pPr algn="ctr">
              <a:defRPr/>
            </a:lvl1pPr>
          </a:lstStyle>
          <a:p>
            <a:fld id="{557026EE-7738-4E7E-824C-AF4039B13CB5}" type="slidenum">
              <a:rPr lang="hr-HR" smtClean="0"/>
              <a:pPr/>
              <a:t>‹#›</a:t>
            </a:fld>
            <a:endParaRPr lang="hr-HR"/>
          </a:p>
        </p:txBody>
      </p:sp>
      <p:sp>
        <p:nvSpPr>
          <p:cNvPr id="16" name="Footer Placeholder 15"/>
          <p:cNvSpPr>
            <a:spLocks noGrp="1"/>
          </p:cNvSpPr>
          <p:nvPr>
            <p:ph type="ftr" sz="quarter" idx="16"/>
          </p:nvPr>
        </p:nvSpPr>
        <p:spPr/>
        <p:txBody>
          <a:bodyPr/>
          <a:lstStyle/>
          <a:p>
            <a:endParaRPr lang="hr-HR"/>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19A690-8D18-4F59-A9CC-E04946F5E423}" type="datetimeFigureOut">
              <a:rPr lang="sr-Latn-CS" smtClean="0"/>
              <a:pPr/>
              <a:t>6.1.2014</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57026EE-7738-4E7E-824C-AF4039B13CB5}" type="slidenum">
              <a:rPr lang="hr-HR" smtClean="0"/>
              <a:pPr/>
              <a:t>‹#›</a:t>
            </a:fld>
            <a:endParaRPr lang="hr-HR"/>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519A690-8D18-4F59-A9CC-E04946F5E423}" type="datetimeFigureOut">
              <a:rPr lang="sr-Latn-CS" smtClean="0"/>
              <a:pPr/>
              <a:t>6.1.2014</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57026EE-7738-4E7E-824C-AF4039B13CB5}" type="slidenum">
              <a:rPr lang="hr-HR" smtClean="0"/>
              <a:pPr/>
              <a:t>‹#›</a:t>
            </a:fld>
            <a:endParaRPr lang="hr-H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557026EE-7738-4E7E-824C-AF4039B13CB5}" type="slidenum">
              <a:rPr lang="hr-HR" smtClean="0"/>
              <a:pPr/>
              <a:t>‹#›</a:t>
            </a:fld>
            <a:endParaRPr lang="hr-HR"/>
          </a:p>
        </p:txBody>
      </p:sp>
      <p:sp>
        <p:nvSpPr>
          <p:cNvPr id="8" name="Footer Placeholder 7"/>
          <p:cNvSpPr>
            <a:spLocks noGrp="1"/>
          </p:cNvSpPr>
          <p:nvPr>
            <p:ph type="ftr" sz="quarter" idx="11"/>
          </p:nvPr>
        </p:nvSpPr>
        <p:spPr/>
        <p:txBody>
          <a:bodyPr/>
          <a:lstStyle/>
          <a:p>
            <a:endParaRPr lang="hr-HR"/>
          </a:p>
        </p:txBody>
      </p:sp>
      <p:sp>
        <p:nvSpPr>
          <p:cNvPr id="7" name="Date Placeholder 6"/>
          <p:cNvSpPr>
            <a:spLocks noGrp="1"/>
          </p:cNvSpPr>
          <p:nvPr>
            <p:ph type="dt" sz="half" idx="10"/>
          </p:nvPr>
        </p:nvSpPr>
        <p:spPr/>
        <p:txBody>
          <a:bodyPr/>
          <a:lstStyle/>
          <a:p>
            <a:fld id="{7519A690-8D18-4F59-A9CC-E04946F5E423}" type="datetimeFigureOut">
              <a:rPr lang="sr-Latn-CS" smtClean="0"/>
              <a:pPr/>
              <a:t>6.1.2014</a:t>
            </a:fld>
            <a:endParaRPr lang="hr-HR"/>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519A690-8D18-4F59-A9CC-E04946F5E423}" type="datetimeFigureOut">
              <a:rPr lang="sr-Latn-CS" smtClean="0"/>
              <a:pPr/>
              <a:t>6.1.2014</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57026EE-7738-4E7E-824C-AF4039B13CB5}" type="slidenum">
              <a:rPr lang="hr-HR" smtClean="0"/>
              <a:pPr/>
              <a:t>‹#›</a:t>
            </a:fld>
            <a:endParaRPr lang="hr-HR"/>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690-8D18-4F59-A9CC-E04946F5E423}" type="datetimeFigureOut">
              <a:rPr lang="sr-Latn-CS" smtClean="0"/>
              <a:pPr/>
              <a:t>6.1.2014</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557026EE-7738-4E7E-824C-AF4039B13CB5}"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519A690-8D18-4F59-A9CC-E04946F5E423}" type="datetimeFigureOut">
              <a:rPr lang="sr-Latn-CS" smtClean="0"/>
              <a:pPr/>
              <a:t>6.1.2014</a:t>
            </a:fld>
            <a:endParaRPr lang="hr-HR"/>
          </a:p>
        </p:txBody>
      </p:sp>
      <p:sp>
        <p:nvSpPr>
          <p:cNvPr id="9" name="Slide Number Placeholder 8"/>
          <p:cNvSpPr>
            <a:spLocks noGrp="1"/>
          </p:cNvSpPr>
          <p:nvPr>
            <p:ph type="sldNum" sz="quarter" idx="15"/>
          </p:nvPr>
        </p:nvSpPr>
        <p:spPr/>
        <p:txBody>
          <a:bodyPr/>
          <a:lstStyle/>
          <a:p>
            <a:fld id="{557026EE-7738-4E7E-824C-AF4039B13CB5}" type="slidenum">
              <a:rPr lang="hr-HR" smtClean="0"/>
              <a:pPr/>
              <a:t>‹#›</a:t>
            </a:fld>
            <a:endParaRPr lang="hr-HR"/>
          </a:p>
        </p:txBody>
      </p:sp>
      <p:sp>
        <p:nvSpPr>
          <p:cNvPr id="10" name="Footer Placeholder 9"/>
          <p:cNvSpPr>
            <a:spLocks noGrp="1"/>
          </p:cNvSpPr>
          <p:nvPr>
            <p:ph type="ftr" sz="quarter" idx="16"/>
          </p:nvPr>
        </p:nvSpPr>
        <p:spPr/>
        <p:txBody>
          <a:bodyPr/>
          <a:lstStyle/>
          <a:p>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519A690-8D18-4F59-A9CC-E04946F5E423}" type="datetimeFigureOut">
              <a:rPr lang="sr-Latn-CS" smtClean="0"/>
              <a:pPr/>
              <a:t>6.1.2014</a:t>
            </a:fld>
            <a:endParaRPr lang="hr-HR"/>
          </a:p>
        </p:txBody>
      </p:sp>
      <p:sp>
        <p:nvSpPr>
          <p:cNvPr id="9" name="Slide Number Placeholder 8"/>
          <p:cNvSpPr>
            <a:spLocks noGrp="1"/>
          </p:cNvSpPr>
          <p:nvPr>
            <p:ph type="sldNum" sz="quarter" idx="11"/>
          </p:nvPr>
        </p:nvSpPr>
        <p:spPr/>
        <p:txBody>
          <a:bodyPr/>
          <a:lstStyle/>
          <a:p>
            <a:fld id="{557026EE-7738-4E7E-824C-AF4039B13CB5}" type="slidenum">
              <a:rPr lang="hr-HR" smtClean="0"/>
              <a:pPr/>
              <a:t>‹#›</a:t>
            </a:fld>
            <a:endParaRPr lang="hr-HR"/>
          </a:p>
        </p:txBody>
      </p:sp>
      <p:sp>
        <p:nvSpPr>
          <p:cNvPr id="10" name="Footer Placeholder 9"/>
          <p:cNvSpPr>
            <a:spLocks noGrp="1"/>
          </p:cNvSpPr>
          <p:nvPr>
            <p:ph type="ftr" sz="quarter" idx="12"/>
          </p:nvPr>
        </p:nvSpPr>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519A690-8D18-4F59-A9CC-E04946F5E423}" type="datetimeFigureOut">
              <a:rPr lang="sr-Latn-CS" smtClean="0"/>
              <a:pPr/>
              <a:t>6.1.2014</a:t>
            </a:fld>
            <a:endParaRPr lang="hr-H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hr-H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557026EE-7738-4E7E-824C-AF4039B13CB5}" type="slidenum">
              <a:rPr lang="hr-HR" smtClean="0"/>
              <a:pPr/>
              <a:t>‹#›</a:t>
            </a:fld>
            <a:endParaRPr lang="hr-H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dirty="0" smtClean="0"/>
              <a:t>Click to edit Master title style</a:t>
            </a:r>
            <a:endParaRPr kumimoji="0"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rKt_cJfOZ7M" TargetMode="External"/><Relationship Id="rId2" Type="http://schemas.openxmlformats.org/officeDocument/2006/relationships/image" Target="../media/image12.jpeg"/><Relationship Id="rId1" Type="http://schemas.openxmlformats.org/officeDocument/2006/relationships/slideLayout" Target="../slideLayouts/slideLayout8.xml"/><Relationship Id="rId6" Type="http://schemas.openxmlformats.org/officeDocument/2006/relationships/hyperlink" Target="http://www.youtube.com/watch?v=mN7LW0Y00kE" TargetMode="External"/><Relationship Id="rId5" Type="http://schemas.openxmlformats.org/officeDocument/2006/relationships/hyperlink" Target="http://www.youtube.com/watch?v=X0oFJXa26vY" TargetMode="External"/><Relationship Id="rId4" Type="http://schemas.openxmlformats.org/officeDocument/2006/relationships/hyperlink" Target="http://www.youtube.com/watch?v=O2MFducncsg"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0Z59cFoVFGs&amp;list=PL76C7A29FC9593803" TargetMode="External"/><Relationship Id="rId2" Type="http://schemas.openxmlformats.org/officeDocument/2006/relationships/image" Target="../media/image6.jpeg"/><Relationship Id="rId1" Type="http://schemas.openxmlformats.org/officeDocument/2006/relationships/slideLayout" Target="../slideLayouts/slideLayout8.xml"/><Relationship Id="rId6" Type="http://schemas.openxmlformats.org/officeDocument/2006/relationships/hyperlink" Target="http://www.youtube.com/watch?v=KxH0xF84h_0&amp;list=PL76C7A29FC9593803" TargetMode="External"/><Relationship Id="rId5" Type="http://schemas.openxmlformats.org/officeDocument/2006/relationships/hyperlink" Target="http://www.youtube.com/watch?v=ozfwLeMsbP8&amp;list=PL76C7A29FC9593803" TargetMode="External"/><Relationship Id="rId4" Type="http://schemas.openxmlformats.org/officeDocument/2006/relationships/hyperlink" Target="http://www.youtube.com/watch?v=p_iZNrp_dRA&amp;list=PL76C7A29FC959380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0aaa3_cLnUo&amp;list=PL99180C37322E30D2" TargetMode="External"/><Relationship Id="rId2" Type="http://schemas.openxmlformats.org/officeDocument/2006/relationships/image" Target="../media/image9.jpeg"/><Relationship Id="rId1" Type="http://schemas.openxmlformats.org/officeDocument/2006/relationships/slideLayout" Target="../slideLayouts/slideLayout8.xml"/><Relationship Id="rId6" Type="http://schemas.openxmlformats.org/officeDocument/2006/relationships/hyperlink" Target="http://www.youtube.com/watch?v=gASy0I4gBgQ&amp;list=PL99180C37322E30D2" TargetMode="External"/><Relationship Id="rId5" Type="http://schemas.openxmlformats.org/officeDocument/2006/relationships/hyperlink" Target="http://www.youtube.com/watch?v=LDqsy44fhOU&amp;list=PL99180C37322E30D2" TargetMode="External"/><Relationship Id="rId4" Type="http://schemas.openxmlformats.org/officeDocument/2006/relationships/hyperlink" Target="http://www.youtube.com/watch?v=4NDDyZCxEsw&amp;list=PL99180C37322E30D2"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hr-HR" dirty="0" smtClean="0"/>
              <a:t>Made by: Petra Gudac and Lucija Glasnović, 8.a</a:t>
            </a:r>
            <a:endParaRPr lang="hr-HR" dirty="0"/>
          </a:p>
        </p:txBody>
      </p:sp>
      <p:sp>
        <p:nvSpPr>
          <p:cNvPr id="2" name="Title 1"/>
          <p:cNvSpPr>
            <a:spLocks noGrp="1"/>
          </p:cNvSpPr>
          <p:nvPr>
            <p:ph type="ctrTitle"/>
          </p:nvPr>
        </p:nvSpPr>
        <p:spPr/>
        <p:txBody>
          <a:bodyPr/>
          <a:lstStyle/>
          <a:p>
            <a:r>
              <a:rPr lang="hr-HR" dirty="0" smtClean="0"/>
              <a:t>Different holidays in different religions </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p:cTn id="1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2"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watcho.jpeg"/>
          <p:cNvPicPr>
            <a:picLocks noGrp="1" noChangeAspect="1"/>
          </p:cNvPicPr>
          <p:nvPr>
            <p:ph sz="quarter" idx="1"/>
          </p:nvPr>
        </p:nvPicPr>
        <p:blipFill>
          <a:blip r:embed="rId2" cstate="print"/>
          <a:stretch>
            <a:fillRect/>
          </a:stretch>
        </p:blipFill>
        <p:spPr>
          <a:xfrm rot="20903419">
            <a:off x="1079702" y="2042484"/>
            <a:ext cx="3544184" cy="2714062"/>
          </a:xfrm>
        </p:spPr>
      </p:pic>
      <p:sp>
        <p:nvSpPr>
          <p:cNvPr id="3" name="Text Placeholder 2"/>
          <p:cNvSpPr>
            <a:spLocks noGrp="1"/>
          </p:cNvSpPr>
          <p:nvPr>
            <p:ph type="body" idx="2"/>
          </p:nvPr>
        </p:nvSpPr>
        <p:spPr>
          <a:xfrm>
            <a:off x="5143504" y="1000108"/>
            <a:ext cx="3622544" cy="5214974"/>
          </a:xfrm>
        </p:spPr>
        <p:txBody>
          <a:bodyPr/>
          <a:lstStyle/>
          <a:p>
            <a:r>
              <a:rPr lang="hr-HR" dirty="0" smtClean="0">
                <a:latin typeface="Papyrus" pitchFamily="66" charset="0"/>
              </a:rPr>
              <a:t>- </a:t>
            </a:r>
            <a:r>
              <a:rPr lang="hr-HR" dirty="0" smtClean="0">
                <a:latin typeface="Papyrus" pitchFamily="66" charset="0"/>
                <a:hlinkClick r:id="rId3"/>
              </a:rPr>
              <a:t>Carol </a:t>
            </a:r>
            <a:r>
              <a:rPr lang="hr-HR" dirty="0" smtClean="0">
                <a:latin typeface="Papyrus" pitchFamily="66" charset="0"/>
                <a:hlinkClick r:id="rId3"/>
              </a:rPr>
              <a:t>of the Bells</a:t>
            </a:r>
            <a:endParaRPr lang="hr-HR" dirty="0" smtClean="0">
              <a:latin typeface="Papyrus" pitchFamily="66" charset="0"/>
            </a:endParaRPr>
          </a:p>
          <a:p>
            <a:r>
              <a:rPr lang="hr-HR" dirty="0" smtClean="0">
                <a:latin typeface="Papyrus" pitchFamily="66" charset="0"/>
              </a:rPr>
              <a:t>- </a:t>
            </a:r>
            <a:r>
              <a:rPr lang="hr-HR" dirty="0" smtClean="0">
                <a:latin typeface="Papyrus" pitchFamily="66" charset="0"/>
                <a:hlinkClick r:id="rId4"/>
              </a:rPr>
              <a:t>Jingle </a:t>
            </a:r>
            <a:r>
              <a:rPr lang="hr-HR" dirty="0" smtClean="0">
                <a:latin typeface="Papyrus" pitchFamily="66" charset="0"/>
                <a:hlinkClick r:id="rId4"/>
              </a:rPr>
              <a:t>bells</a:t>
            </a:r>
            <a:endParaRPr lang="hr-HR" dirty="0" smtClean="0">
              <a:latin typeface="Papyrus" pitchFamily="66" charset="0"/>
            </a:endParaRPr>
          </a:p>
          <a:p>
            <a:r>
              <a:rPr lang="hr-HR" dirty="0" smtClean="0">
                <a:latin typeface="Papyrus" pitchFamily="66" charset="0"/>
              </a:rPr>
              <a:t>- </a:t>
            </a:r>
            <a:r>
              <a:rPr lang="hr-HR" dirty="0" smtClean="0">
                <a:latin typeface="Papyrus" pitchFamily="66" charset="0"/>
                <a:hlinkClick r:id="rId5"/>
              </a:rPr>
              <a:t>Fa </a:t>
            </a:r>
            <a:r>
              <a:rPr lang="hr-HR" dirty="0" smtClean="0">
                <a:latin typeface="Papyrus" pitchFamily="66" charset="0"/>
                <a:hlinkClick r:id="rId5"/>
              </a:rPr>
              <a:t>la la Christmas</a:t>
            </a:r>
            <a:endParaRPr lang="hr-HR" dirty="0" smtClean="0">
              <a:latin typeface="Papyrus" pitchFamily="66" charset="0"/>
            </a:endParaRPr>
          </a:p>
          <a:p>
            <a:r>
              <a:rPr lang="hr-HR" smtClean="0">
                <a:latin typeface="Papyrus" pitchFamily="66" charset="0"/>
              </a:rPr>
              <a:t>- </a:t>
            </a:r>
            <a:r>
              <a:rPr lang="hr-HR" smtClean="0">
                <a:latin typeface="Papyrus" pitchFamily="66" charset="0"/>
                <a:hlinkClick r:id="rId6"/>
              </a:rPr>
              <a:t>Let </a:t>
            </a:r>
            <a:r>
              <a:rPr lang="hr-HR" dirty="0" smtClean="0">
                <a:latin typeface="Papyrus" pitchFamily="66" charset="0"/>
                <a:hlinkClick r:id="rId6"/>
              </a:rPr>
              <a:t>it Snow!</a:t>
            </a:r>
            <a:endParaRPr lang="hr-HR" dirty="0">
              <a:latin typeface="Papyrus" pitchFamily="66" charset="0"/>
            </a:endParaRPr>
          </a:p>
        </p:txBody>
      </p:sp>
      <p:sp>
        <p:nvSpPr>
          <p:cNvPr id="4" name="Title 3"/>
          <p:cNvSpPr>
            <a:spLocks noGrp="1"/>
          </p:cNvSpPr>
          <p:nvPr>
            <p:ph type="title"/>
          </p:nvPr>
        </p:nvSpPr>
        <p:spPr>
          <a:xfrm>
            <a:off x="5143504" y="457200"/>
            <a:ext cx="3619496" cy="614346"/>
          </a:xfrm>
        </p:spPr>
        <p:txBody>
          <a:bodyPr anchor="t"/>
          <a:lstStyle/>
          <a:p>
            <a:pPr algn="ctr"/>
            <a:r>
              <a:rPr lang="hr-HR" dirty="0" smtClean="0">
                <a:solidFill>
                  <a:schemeClr val="tx1"/>
                </a:solidFill>
                <a:latin typeface="Papyrus" pitchFamily="66" charset="0"/>
              </a:rPr>
              <a:t>Christmas songs:</a:t>
            </a:r>
            <a:endParaRPr lang="hr-HR" dirty="0">
              <a:solidFill>
                <a:schemeClr val="tx1"/>
              </a:solidFill>
              <a:latin typeface="Papyru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par>
                                <p:cTn id="28" presetID="2" presetClass="entr" presetSubtype="4"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jpeg"/>
          <p:cNvPicPr>
            <a:picLocks noGrp="1" noChangeAspect="1"/>
          </p:cNvPicPr>
          <p:nvPr>
            <p:ph idx="1"/>
          </p:nvPr>
        </p:nvPicPr>
        <p:blipFill>
          <a:blip r:embed="rId2" cstate="print"/>
          <a:stretch>
            <a:fillRect/>
          </a:stretch>
        </p:blipFill>
        <p:spPr>
          <a:xfrm>
            <a:off x="2857488" y="1571612"/>
            <a:ext cx="3643338" cy="3643338"/>
          </a:xfrm>
        </p:spPr>
      </p:pic>
      <p:sp>
        <p:nvSpPr>
          <p:cNvPr id="3" name="Title 2"/>
          <p:cNvSpPr>
            <a:spLocks noGrp="1"/>
          </p:cNvSpPr>
          <p:nvPr>
            <p:ph type="title"/>
          </p:nvPr>
        </p:nvSpPr>
        <p:spPr/>
        <p:txBody>
          <a:bodyPr/>
          <a:lstStyle/>
          <a:p>
            <a:pPr algn="ctr"/>
            <a:r>
              <a:rPr lang="hr-HR" b="1" dirty="0" smtClean="0">
                <a:latin typeface="Papyrus" pitchFamily="66" charset="0"/>
              </a:rPr>
              <a:t>THE END</a:t>
            </a:r>
            <a:endParaRPr lang="hr-HR" b="1" dirty="0">
              <a:latin typeface="Papyrus" pitchFamily="66" charset="0"/>
            </a:endParaRPr>
          </a:p>
        </p:txBody>
      </p:sp>
      <p:sp>
        <p:nvSpPr>
          <p:cNvPr id="6" name="TextBox 5"/>
          <p:cNvSpPr txBox="1"/>
          <p:nvPr/>
        </p:nvSpPr>
        <p:spPr>
          <a:xfrm>
            <a:off x="1357290" y="5786454"/>
            <a:ext cx="4429156" cy="369332"/>
          </a:xfrm>
          <a:prstGeom prst="rect">
            <a:avLst/>
          </a:prstGeom>
          <a:noFill/>
        </p:spPr>
        <p:txBody>
          <a:bodyPr wrap="square" rtlCol="0">
            <a:spAutoFit/>
          </a:bodyPr>
          <a:lstStyle/>
          <a:p>
            <a:r>
              <a:rPr lang="hr-HR" dirty="0" smtClean="0">
                <a:latin typeface="Papyrus" pitchFamily="66" charset="0"/>
              </a:rPr>
              <a:t>CLAP!!!</a:t>
            </a:r>
            <a:endParaRPr lang="hr-HR" dirty="0">
              <a:latin typeface="Papyru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wipe(down)">
                                      <p:cBhvr>
                                        <p:cTn id="18"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240px-Hanukia.jpg"/>
          <p:cNvPicPr>
            <a:picLocks noGrp="1" noChangeAspect="1"/>
          </p:cNvPicPr>
          <p:nvPr>
            <p:ph sz="quarter" idx="1"/>
          </p:nvPr>
        </p:nvPicPr>
        <p:blipFill>
          <a:blip r:embed="rId2" cstate="print"/>
          <a:stretch>
            <a:fillRect/>
          </a:stretch>
        </p:blipFill>
        <p:spPr>
          <a:xfrm rot="20780531">
            <a:off x="896747" y="1416263"/>
            <a:ext cx="3799391" cy="3815221"/>
          </a:xfrm>
        </p:spPr>
      </p:pic>
      <p:sp>
        <p:nvSpPr>
          <p:cNvPr id="4" name="Text Placeholder 3"/>
          <p:cNvSpPr>
            <a:spLocks noGrp="1"/>
          </p:cNvSpPr>
          <p:nvPr>
            <p:ph type="body" idx="2"/>
          </p:nvPr>
        </p:nvSpPr>
        <p:spPr>
          <a:xfrm>
            <a:off x="5286380" y="928670"/>
            <a:ext cx="3479668" cy="5643602"/>
          </a:xfrm>
        </p:spPr>
        <p:txBody>
          <a:bodyPr>
            <a:noAutofit/>
          </a:bodyPr>
          <a:lstStyle/>
          <a:p>
            <a:r>
              <a:rPr lang="hr-HR" dirty="0" smtClean="0">
                <a:latin typeface="Papyrus" pitchFamily="66" charset="0"/>
              </a:rPr>
              <a:t>- The </a:t>
            </a:r>
            <a:r>
              <a:rPr lang="hr-HR" dirty="0" smtClean="0">
                <a:latin typeface="Papyrus" pitchFamily="66" charset="0"/>
              </a:rPr>
              <a:t>name "Hanukkah" derives from the Hebrew verb "</a:t>
            </a:r>
            <a:r>
              <a:rPr lang="he-IL" dirty="0" smtClean="0">
                <a:latin typeface="Papyrus" pitchFamily="66" charset="0"/>
              </a:rPr>
              <a:t>חנך", </a:t>
            </a:r>
            <a:r>
              <a:rPr lang="hr-HR" dirty="0" smtClean="0">
                <a:latin typeface="Papyrus" pitchFamily="66" charset="0"/>
              </a:rPr>
              <a:t>meaning "to dedicate". On Hanukkah, the Jews regained control of Jerusalem and rededicated the Temple</a:t>
            </a:r>
          </a:p>
          <a:p>
            <a:r>
              <a:rPr lang="hr-HR" dirty="0" smtClean="0">
                <a:latin typeface="Papyrus" pitchFamily="66" charset="0"/>
              </a:rPr>
              <a:t>- it </a:t>
            </a:r>
            <a:r>
              <a:rPr lang="en-US" dirty="0" smtClean="0">
                <a:latin typeface="Papyrus" pitchFamily="66" charset="0"/>
              </a:rPr>
              <a:t>star</a:t>
            </a:r>
            <a:r>
              <a:rPr lang="hr-HR" dirty="0" smtClean="0">
                <a:latin typeface="Papyrus" pitchFamily="66" charset="0"/>
              </a:rPr>
              <a:t>ts</a:t>
            </a:r>
            <a:r>
              <a:rPr lang="en-US" dirty="0" smtClean="0">
                <a:latin typeface="Papyrus" pitchFamily="66" charset="0"/>
              </a:rPr>
              <a:t> on the 25th day of Kislev according to the Hebrew calendar</a:t>
            </a:r>
            <a:r>
              <a:rPr lang="hr-HR" dirty="0" smtClean="0">
                <a:latin typeface="Papyrus" pitchFamily="66" charset="0"/>
              </a:rPr>
              <a:t>.</a:t>
            </a:r>
          </a:p>
          <a:p>
            <a:r>
              <a:rPr lang="hr-HR" dirty="0" smtClean="0">
                <a:latin typeface="Papyrus" pitchFamily="66" charset="0"/>
              </a:rPr>
              <a:t>- it </a:t>
            </a:r>
            <a:r>
              <a:rPr lang="en-US" dirty="0" smtClean="0">
                <a:latin typeface="Papyrus" pitchFamily="66" charset="0"/>
              </a:rPr>
              <a:t>is an eight-day Jewish holiday </a:t>
            </a:r>
            <a:endParaRPr lang="hr-HR" dirty="0" smtClean="0">
              <a:latin typeface="Papyrus" pitchFamily="66" charset="0"/>
            </a:endParaRPr>
          </a:p>
          <a:p>
            <a:r>
              <a:rPr lang="hr-HR" dirty="0" smtClean="0">
                <a:latin typeface="Papyrus" pitchFamily="66" charset="0"/>
              </a:rPr>
              <a:t>- it </a:t>
            </a:r>
            <a:r>
              <a:rPr lang="hr-HR" dirty="0" smtClean="0">
                <a:latin typeface="Papyrus" pitchFamily="66" charset="0"/>
              </a:rPr>
              <a:t>is </a:t>
            </a:r>
            <a:r>
              <a:rPr lang="en-US" dirty="0" smtClean="0">
                <a:latin typeface="Papyrus" pitchFamily="66" charset="0"/>
              </a:rPr>
              <a:t>also known as the Festival of Lights </a:t>
            </a:r>
            <a:r>
              <a:rPr lang="hr-HR" dirty="0" smtClean="0">
                <a:latin typeface="Papyrus" pitchFamily="66" charset="0"/>
              </a:rPr>
              <a:t>or</a:t>
            </a:r>
            <a:r>
              <a:rPr lang="en-US" dirty="0" smtClean="0">
                <a:latin typeface="Papyrus" pitchFamily="66" charset="0"/>
              </a:rPr>
              <a:t> Feast of Dedication</a:t>
            </a:r>
            <a:r>
              <a:rPr lang="hr-HR" dirty="0" smtClean="0">
                <a:latin typeface="Papyrus" pitchFamily="66" charset="0"/>
              </a:rPr>
              <a:t>.</a:t>
            </a:r>
          </a:p>
          <a:p>
            <a:r>
              <a:rPr lang="hr-HR" dirty="0" smtClean="0">
                <a:latin typeface="Papyrus" pitchFamily="66" charset="0"/>
              </a:rPr>
              <a:t>- </a:t>
            </a:r>
            <a:r>
              <a:rPr lang="en-US" dirty="0" smtClean="0">
                <a:latin typeface="Papyrus" pitchFamily="66" charset="0"/>
              </a:rPr>
              <a:t>The </a:t>
            </a:r>
            <a:r>
              <a:rPr lang="en-US" dirty="0" smtClean="0">
                <a:latin typeface="Papyrus" pitchFamily="66" charset="0"/>
              </a:rPr>
              <a:t>festival is observed by the kindling of the lights of a unique candelabrum, the nine-branched Menorah or Hanukiah</a:t>
            </a:r>
            <a:endParaRPr lang="hr-HR" dirty="0" smtClean="0">
              <a:latin typeface="Papyrus" pitchFamily="66" charset="0"/>
            </a:endParaRPr>
          </a:p>
          <a:p>
            <a:pPr>
              <a:buFontTx/>
              <a:buChar char="-"/>
            </a:pPr>
            <a:endParaRPr lang="hr-HR" dirty="0" smtClean="0">
              <a:latin typeface="Papyrus" pitchFamily="66" charset="0"/>
            </a:endParaRPr>
          </a:p>
          <a:p>
            <a:pPr>
              <a:buFontTx/>
              <a:buChar char="-"/>
            </a:pPr>
            <a:r>
              <a:rPr lang="hr-HR" dirty="0" smtClean="0">
                <a:latin typeface="Papyrus" pitchFamily="66" charset="0"/>
              </a:rPr>
              <a:t>-</a:t>
            </a:r>
          </a:p>
          <a:p>
            <a:pPr>
              <a:buFontTx/>
              <a:buChar char="-"/>
            </a:pPr>
            <a:endParaRPr lang="hr-HR" dirty="0" smtClean="0"/>
          </a:p>
          <a:p>
            <a:pPr>
              <a:buFontTx/>
              <a:buChar char="-"/>
            </a:pPr>
            <a:endParaRPr lang="hr-HR" dirty="0"/>
          </a:p>
        </p:txBody>
      </p:sp>
      <p:sp>
        <p:nvSpPr>
          <p:cNvPr id="2" name="Title 1"/>
          <p:cNvSpPr>
            <a:spLocks noGrp="1"/>
          </p:cNvSpPr>
          <p:nvPr>
            <p:ph type="title"/>
          </p:nvPr>
        </p:nvSpPr>
        <p:spPr>
          <a:xfrm>
            <a:off x="5643570" y="357166"/>
            <a:ext cx="3119430" cy="571504"/>
          </a:xfrm>
        </p:spPr>
        <p:txBody>
          <a:bodyPr anchor="t"/>
          <a:lstStyle/>
          <a:p>
            <a:pPr algn="ctr"/>
            <a:r>
              <a:rPr lang="hr-HR" dirty="0" smtClean="0">
                <a:solidFill>
                  <a:schemeClr val="tx1"/>
                </a:solidFill>
                <a:latin typeface="Papyrus" pitchFamily="66" charset="0"/>
              </a:rPr>
              <a:t>Jewish Hanukkah</a:t>
            </a:r>
            <a:endParaRPr lang="hr-HR" dirty="0">
              <a:solidFill>
                <a:schemeClr val="tx1"/>
              </a:solidFill>
              <a:latin typeface="Papyrus" pitchFamily="66"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wipe(down)">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wipe(down)">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wipe(down)">
                                      <p:cBhvr>
                                        <p:cTn id="26" dur="500"/>
                                        <p:tgtEl>
                                          <p:spTgt spid="4">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wipe(down)">
                                      <p:cBhvr>
                                        <p:cTn id="31" dur="500"/>
                                        <p:tgtEl>
                                          <p:spTgt spid="4">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4">
                                            <p:txEl>
                                              <p:pRg st="4" end="4"/>
                                            </p:txEl>
                                          </p:spTgt>
                                        </p:tgtEl>
                                        <p:attrNameLst>
                                          <p:attrName>style.visibility</p:attrName>
                                        </p:attrNameLst>
                                      </p:cBhvr>
                                      <p:to>
                                        <p:strVal val="visible"/>
                                      </p:to>
                                    </p:set>
                                    <p:animEffect transition="in" filter="wipe(down)">
                                      <p:cBhvr>
                                        <p:cTn id="36" dur="500"/>
                                        <p:tgtEl>
                                          <p:spTgt spid="4">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4" fill="hold" grpId="0" nodeType="click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animEffect transition="in" filter="wipe(down)">
                                      <p:cBhvr>
                                        <p:cTn id="4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ufganiyot.jpg"/>
          <p:cNvPicPr>
            <a:picLocks noGrp="1" noChangeAspect="1"/>
          </p:cNvPicPr>
          <p:nvPr>
            <p:ph sz="quarter" idx="1"/>
          </p:nvPr>
        </p:nvPicPr>
        <p:blipFill>
          <a:blip r:embed="rId2" cstate="print"/>
          <a:stretch>
            <a:fillRect/>
          </a:stretch>
        </p:blipFill>
        <p:spPr>
          <a:xfrm rot="284141">
            <a:off x="1431778" y="902427"/>
            <a:ext cx="2905034" cy="1924585"/>
          </a:xfrm>
        </p:spPr>
      </p:pic>
      <p:sp>
        <p:nvSpPr>
          <p:cNvPr id="3" name="Text Placeholder 2"/>
          <p:cNvSpPr>
            <a:spLocks noGrp="1"/>
          </p:cNvSpPr>
          <p:nvPr>
            <p:ph type="body" idx="2"/>
          </p:nvPr>
        </p:nvSpPr>
        <p:spPr>
          <a:xfrm>
            <a:off x="5429256" y="928670"/>
            <a:ext cx="3336792" cy="5429288"/>
          </a:xfrm>
        </p:spPr>
        <p:txBody>
          <a:bodyPr/>
          <a:lstStyle/>
          <a:p>
            <a:r>
              <a:rPr lang="hr-HR" b="1" dirty="0" smtClean="0">
                <a:effectLst>
                  <a:outerShdw blurRad="38100" dist="38100" dir="2700000" algn="tl">
                    <a:srgbClr val="000000">
                      <a:alpha val="43137"/>
                    </a:srgbClr>
                  </a:outerShdw>
                </a:effectLst>
                <a:latin typeface="Papyrus" pitchFamily="66" charset="0"/>
              </a:rPr>
              <a:t>Food: </a:t>
            </a:r>
          </a:p>
          <a:p>
            <a:r>
              <a:rPr lang="hr-HR" dirty="0" smtClean="0">
                <a:latin typeface="Papyrus" pitchFamily="66" charset="0"/>
              </a:rPr>
              <a:t>- potato </a:t>
            </a:r>
            <a:r>
              <a:rPr lang="hr-HR" dirty="0" smtClean="0">
                <a:latin typeface="Papyrus" pitchFamily="66" charset="0"/>
              </a:rPr>
              <a:t>pancakes (lataks)</a:t>
            </a:r>
          </a:p>
          <a:p>
            <a:r>
              <a:rPr lang="hr-HR" dirty="0" smtClean="0">
                <a:latin typeface="Papyrus" pitchFamily="66" charset="0"/>
              </a:rPr>
              <a:t>- douhnuts </a:t>
            </a:r>
            <a:r>
              <a:rPr lang="hr-HR" dirty="0" smtClean="0">
                <a:latin typeface="Papyrus" pitchFamily="66" charset="0"/>
              </a:rPr>
              <a:t>(sufganyot)</a:t>
            </a:r>
          </a:p>
          <a:p>
            <a:r>
              <a:rPr lang="hr-HR" dirty="0" smtClean="0">
                <a:latin typeface="Papyrus" pitchFamily="66" charset="0"/>
              </a:rPr>
              <a:t>- they </a:t>
            </a:r>
            <a:r>
              <a:rPr lang="hr-HR" dirty="0" smtClean="0">
                <a:latin typeface="Papyrus" pitchFamily="66" charset="0"/>
              </a:rPr>
              <a:t>are </a:t>
            </a:r>
            <a:r>
              <a:rPr lang="en-US" dirty="0" smtClean="0">
                <a:latin typeface="Papyrus" pitchFamily="66" charset="0"/>
              </a:rPr>
              <a:t>traditional </a:t>
            </a:r>
            <a:r>
              <a:rPr lang="hr-HR" dirty="0" smtClean="0">
                <a:latin typeface="Papyrus" pitchFamily="66" charset="0"/>
              </a:rPr>
              <a:t> </a:t>
            </a:r>
            <a:r>
              <a:rPr lang="en-US" dirty="0" smtClean="0">
                <a:latin typeface="Papyrus" pitchFamily="66" charset="0"/>
              </a:rPr>
              <a:t>treats because they are cooked in oil and </a:t>
            </a:r>
            <a:r>
              <a:rPr lang="hr-HR" dirty="0" smtClean="0">
                <a:latin typeface="Papyrus" pitchFamily="66" charset="0"/>
              </a:rPr>
              <a:t> they </a:t>
            </a:r>
            <a:r>
              <a:rPr lang="en-US" dirty="0" smtClean="0">
                <a:latin typeface="Papyrus" pitchFamily="66" charset="0"/>
              </a:rPr>
              <a:t>remind us of the miracle of the holiday. </a:t>
            </a:r>
            <a:endParaRPr lang="hr-HR" dirty="0" smtClean="0">
              <a:latin typeface="Papyrus" pitchFamily="66" charset="0"/>
            </a:endParaRPr>
          </a:p>
          <a:p>
            <a:r>
              <a:rPr lang="hr-HR" dirty="0" smtClean="0">
                <a:latin typeface="Papyrus" pitchFamily="66" charset="0"/>
              </a:rPr>
              <a:t>- </a:t>
            </a:r>
            <a:r>
              <a:rPr lang="hr-HR" dirty="0" smtClean="0">
                <a:latin typeface="Papyrus" pitchFamily="66" charset="0"/>
              </a:rPr>
              <a:t> cheese</a:t>
            </a:r>
            <a:r>
              <a:rPr lang="hr-HR" dirty="0" smtClean="0">
                <a:latin typeface="Papyrus" pitchFamily="66" charset="0"/>
              </a:rPr>
              <a:t>, cheesecake and blintzes weren’t popular until the Middle ages, but they </a:t>
            </a:r>
            <a:r>
              <a:rPr lang="en-US" dirty="0" smtClean="0">
                <a:latin typeface="Papyrus" pitchFamily="66" charset="0"/>
              </a:rPr>
              <a:t>emerged from the story of Judith</a:t>
            </a:r>
            <a:r>
              <a:rPr lang="hr-HR" dirty="0" smtClean="0">
                <a:latin typeface="Papyrus" pitchFamily="66" charset="0"/>
              </a:rPr>
              <a:t> (a great beauty who saved a village from the Babylonians </a:t>
            </a:r>
            <a:endParaRPr lang="hr-HR" dirty="0">
              <a:latin typeface="Papyrus" pitchFamily="66" charset="0"/>
            </a:endParaRPr>
          </a:p>
        </p:txBody>
      </p:sp>
      <p:sp>
        <p:nvSpPr>
          <p:cNvPr id="4" name="Title 3"/>
          <p:cNvSpPr>
            <a:spLocks noGrp="1"/>
          </p:cNvSpPr>
          <p:nvPr>
            <p:ph type="title"/>
          </p:nvPr>
        </p:nvSpPr>
        <p:spPr>
          <a:xfrm>
            <a:off x="5500694" y="428604"/>
            <a:ext cx="3190868" cy="428628"/>
          </a:xfrm>
        </p:spPr>
        <p:txBody>
          <a:bodyPr anchor="t"/>
          <a:lstStyle/>
          <a:p>
            <a:pPr algn="ctr"/>
            <a:r>
              <a:rPr lang="hr-HR" dirty="0" smtClean="0">
                <a:solidFill>
                  <a:schemeClr val="tx1"/>
                </a:solidFill>
                <a:latin typeface="Papyrus" pitchFamily="66" charset="0"/>
              </a:rPr>
              <a:t>Hanukkah- food</a:t>
            </a:r>
            <a:endParaRPr lang="hr-HR" dirty="0">
              <a:solidFill>
                <a:schemeClr val="tx1"/>
              </a:solidFill>
              <a:latin typeface="Papyrus" pitchFamily="66" charset="0"/>
            </a:endParaRPr>
          </a:p>
        </p:txBody>
      </p:sp>
      <p:pic>
        <p:nvPicPr>
          <p:cNvPr id="6" name="Picture 5" descr="3124646026_221e5a4b45.jpg"/>
          <p:cNvPicPr>
            <a:picLocks noChangeAspect="1"/>
          </p:cNvPicPr>
          <p:nvPr/>
        </p:nvPicPr>
        <p:blipFill>
          <a:blip r:embed="rId3" cstate="print"/>
          <a:stretch>
            <a:fillRect/>
          </a:stretch>
        </p:blipFill>
        <p:spPr>
          <a:xfrm rot="20880960">
            <a:off x="1528978" y="3357521"/>
            <a:ext cx="2958166" cy="19642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 calcmode="lin" valueType="num">
                                      <p:cBhvr additive="base">
                                        <p:cTn id="10" dur="500" fill="hold"/>
                                        <p:tgtEl>
                                          <p:spTgt spid="6"/>
                                        </p:tgtEl>
                                        <p:attrNameLst>
                                          <p:attrName>ppt_x</p:attrName>
                                        </p:attrNameLst>
                                      </p:cBhvr>
                                      <p:tavLst>
                                        <p:tav tm="0">
                                          <p:val>
                                            <p:strVal val="#ppt_x"/>
                                          </p:val>
                                        </p:tav>
                                        <p:tav tm="100000">
                                          <p:val>
                                            <p:strVal val="#ppt_x"/>
                                          </p:val>
                                        </p:tav>
                                      </p:tavLst>
                                    </p:anim>
                                    <p:anim calcmode="lin" valueType="num">
                                      <p:cBhvr additive="base">
                                        <p:cTn id="11"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dow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cjioX.AuSt.69.jpeg"/>
          <p:cNvPicPr>
            <a:picLocks noGrp="1" noChangeAspect="1"/>
          </p:cNvPicPr>
          <p:nvPr>
            <p:ph sz="quarter" idx="1"/>
          </p:nvPr>
        </p:nvPicPr>
        <p:blipFill>
          <a:blip r:embed="rId2" cstate="print"/>
          <a:stretch>
            <a:fillRect/>
          </a:stretch>
        </p:blipFill>
        <p:spPr>
          <a:xfrm rot="21343319">
            <a:off x="688726" y="1620024"/>
            <a:ext cx="4197974" cy="3300470"/>
          </a:xfrm>
        </p:spPr>
      </p:pic>
      <p:sp>
        <p:nvSpPr>
          <p:cNvPr id="3" name="Text Placeholder 2"/>
          <p:cNvSpPr>
            <a:spLocks noGrp="1"/>
          </p:cNvSpPr>
          <p:nvPr>
            <p:ph type="body" idx="2"/>
          </p:nvPr>
        </p:nvSpPr>
        <p:spPr>
          <a:xfrm>
            <a:off x="5572132" y="1000108"/>
            <a:ext cx="3193916" cy="5214974"/>
          </a:xfrm>
        </p:spPr>
        <p:txBody>
          <a:bodyPr>
            <a:normAutofit/>
          </a:bodyPr>
          <a:lstStyle/>
          <a:p>
            <a:r>
              <a:rPr lang="hr-HR" dirty="0" smtClean="0">
                <a:latin typeface="Papyrus" pitchFamily="66" charset="0"/>
              </a:rPr>
              <a:t>Here are some Hanukkah songs:</a:t>
            </a:r>
          </a:p>
          <a:p>
            <a:r>
              <a:rPr lang="hr-HR" dirty="0" smtClean="0">
                <a:latin typeface="Papyrus" pitchFamily="66" charset="0"/>
              </a:rPr>
              <a:t>- </a:t>
            </a:r>
            <a:r>
              <a:rPr lang="hr-HR" dirty="0" smtClean="0">
                <a:latin typeface="Papyrus" pitchFamily="66" charset="0"/>
                <a:hlinkClick r:id="rId3"/>
              </a:rPr>
              <a:t>Ocho </a:t>
            </a:r>
            <a:r>
              <a:rPr lang="hr-HR" dirty="0" smtClean="0">
                <a:latin typeface="Papyrus" pitchFamily="66" charset="0"/>
                <a:hlinkClick r:id="rId3"/>
              </a:rPr>
              <a:t>Kandelikas</a:t>
            </a:r>
            <a:endParaRPr lang="hr-HR" dirty="0" smtClean="0">
              <a:latin typeface="Papyrus" pitchFamily="66" charset="0"/>
            </a:endParaRPr>
          </a:p>
          <a:p>
            <a:r>
              <a:rPr lang="hr-HR" dirty="0" smtClean="0">
                <a:latin typeface="Papyrus" pitchFamily="66" charset="0"/>
              </a:rPr>
              <a:t>- </a:t>
            </a:r>
            <a:r>
              <a:rPr lang="hr-HR" dirty="0" smtClean="0">
                <a:latin typeface="Papyrus" pitchFamily="66" charset="0"/>
                <a:hlinkClick r:id="rId4"/>
              </a:rPr>
              <a:t>Haneirot </a:t>
            </a:r>
            <a:r>
              <a:rPr lang="hr-HR" dirty="0" smtClean="0">
                <a:latin typeface="Papyrus" pitchFamily="66" charset="0"/>
                <a:hlinkClick r:id="rId4"/>
              </a:rPr>
              <a:t>Halalu</a:t>
            </a:r>
            <a:endParaRPr lang="hr-HR" dirty="0" smtClean="0">
              <a:latin typeface="Papyrus" pitchFamily="66" charset="0"/>
            </a:endParaRPr>
          </a:p>
          <a:p>
            <a:r>
              <a:rPr lang="hr-HR" dirty="0" smtClean="0">
                <a:latin typeface="Papyrus" pitchFamily="66" charset="0"/>
              </a:rPr>
              <a:t>- </a:t>
            </a:r>
            <a:r>
              <a:rPr lang="hr-HR" dirty="0" smtClean="0">
                <a:latin typeface="Papyrus" pitchFamily="66" charset="0"/>
                <a:hlinkClick r:id="rId5"/>
              </a:rPr>
              <a:t>Mi </a:t>
            </a:r>
            <a:r>
              <a:rPr lang="hr-HR" dirty="0" smtClean="0">
                <a:latin typeface="Papyrus" pitchFamily="66" charset="0"/>
                <a:hlinkClick r:id="rId5"/>
              </a:rPr>
              <a:t>yimalel</a:t>
            </a:r>
            <a:endParaRPr lang="hr-HR" dirty="0" smtClean="0">
              <a:latin typeface="Papyrus" pitchFamily="66" charset="0"/>
            </a:endParaRPr>
          </a:p>
          <a:p>
            <a:r>
              <a:rPr lang="hr-HR" dirty="0" smtClean="0">
                <a:latin typeface="Papyrus" pitchFamily="66" charset="0"/>
              </a:rPr>
              <a:t>- </a:t>
            </a:r>
            <a:r>
              <a:rPr lang="hr-HR" dirty="0" smtClean="0">
                <a:latin typeface="Papyrus" pitchFamily="66" charset="0"/>
                <a:hlinkClick r:id="rId6"/>
              </a:rPr>
              <a:t>Chanuka</a:t>
            </a:r>
            <a:r>
              <a:rPr lang="hr-HR" dirty="0" smtClean="0">
                <a:latin typeface="Papyrus" pitchFamily="66" charset="0"/>
                <a:hlinkClick r:id="rId6"/>
              </a:rPr>
              <a:t>, Oh Chanukah!</a:t>
            </a:r>
            <a:endParaRPr lang="hr-HR" dirty="0" smtClean="0">
              <a:latin typeface="Papyrus" pitchFamily="66" charset="0"/>
            </a:endParaRPr>
          </a:p>
          <a:p>
            <a:endParaRPr lang="hr-HR" dirty="0" smtClean="0">
              <a:latin typeface="Papyrus" pitchFamily="66" charset="0"/>
            </a:endParaRPr>
          </a:p>
        </p:txBody>
      </p:sp>
      <p:sp>
        <p:nvSpPr>
          <p:cNvPr id="4" name="Title 3"/>
          <p:cNvSpPr>
            <a:spLocks noGrp="1"/>
          </p:cNvSpPr>
          <p:nvPr>
            <p:ph type="title"/>
          </p:nvPr>
        </p:nvSpPr>
        <p:spPr>
          <a:xfrm>
            <a:off x="5643570" y="457200"/>
            <a:ext cx="3119430" cy="542908"/>
          </a:xfrm>
        </p:spPr>
        <p:txBody>
          <a:bodyPr anchor="t"/>
          <a:lstStyle/>
          <a:p>
            <a:pPr algn="ctr"/>
            <a:r>
              <a:rPr lang="hr-HR" dirty="0" smtClean="0">
                <a:solidFill>
                  <a:schemeClr val="tx1"/>
                </a:solidFill>
                <a:latin typeface="Papyrus" pitchFamily="66" charset="0"/>
              </a:rPr>
              <a:t>Hanukkah music</a:t>
            </a:r>
            <a:endParaRPr lang="hr-HR" dirty="0">
              <a:solidFill>
                <a:schemeClr val="tx1"/>
              </a:solidFill>
              <a:latin typeface="Papyru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dow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Ramadan-Image.jpg"/>
          <p:cNvPicPr>
            <a:picLocks noGrp="1" noChangeAspect="1"/>
          </p:cNvPicPr>
          <p:nvPr>
            <p:ph sz="quarter" idx="1"/>
          </p:nvPr>
        </p:nvPicPr>
        <p:blipFill>
          <a:blip r:embed="rId2" cstate="print"/>
          <a:stretch>
            <a:fillRect/>
          </a:stretch>
        </p:blipFill>
        <p:spPr>
          <a:xfrm rot="691043">
            <a:off x="684792" y="1858484"/>
            <a:ext cx="4134805" cy="2983231"/>
          </a:xfrm>
        </p:spPr>
      </p:pic>
      <p:sp>
        <p:nvSpPr>
          <p:cNvPr id="3" name="Text Placeholder 2"/>
          <p:cNvSpPr>
            <a:spLocks noGrp="1"/>
          </p:cNvSpPr>
          <p:nvPr>
            <p:ph type="body" idx="2"/>
          </p:nvPr>
        </p:nvSpPr>
        <p:spPr>
          <a:xfrm>
            <a:off x="5286380" y="1071546"/>
            <a:ext cx="3479668" cy="5357850"/>
          </a:xfrm>
        </p:spPr>
        <p:txBody>
          <a:bodyPr/>
          <a:lstStyle/>
          <a:p>
            <a:r>
              <a:rPr lang="hr-HR" dirty="0" smtClean="0">
                <a:latin typeface="Papyrus" pitchFamily="66" charset="0"/>
              </a:rPr>
              <a:t>- </a:t>
            </a:r>
            <a:r>
              <a:rPr lang="en-US" dirty="0" smtClean="0">
                <a:latin typeface="Papyrus" pitchFamily="66" charset="0"/>
              </a:rPr>
              <a:t>the </a:t>
            </a:r>
            <a:r>
              <a:rPr lang="en-US" dirty="0" smtClean="0">
                <a:latin typeface="Papyrus" pitchFamily="66" charset="0"/>
              </a:rPr>
              <a:t>ninth month of the Islamic calendar</a:t>
            </a:r>
            <a:r>
              <a:rPr lang="hr-HR" dirty="0" smtClean="0">
                <a:latin typeface="Papyrus" pitchFamily="66" charset="0"/>
              </a:rPr>
              <a:t>.</a:t>
            </a:r>
          </a:p>
          <a:p>
            <a:r>
              <a:rPr lang="hr-HR" dirty="0" smtClean="0">
                <a:latin typeface="Papyrus" pitchFamily="66" charset="0"/>
              </a:rPr>
              <a:t>- </a:t>
            </a:r>
            <a:r>
              <a:rPr lang="en-US" dirty="0" smtClean="0">
                <a:latin typeface="Papyrus" pitchFamily="66" charset="0"/>
              </a:rPr>
              <a:t>Muslims </a:t>
            </a:r>
            <a:r>
              <a:rPr lang="en-US" dirty="0" smtClean="0">
                <a:latin typeface="Papyrus" pitchFamily="66" charset="0"/>
              </a:rPr>
              <a:t>worldwide observe this as a month of fasting.</a:t>
            </a:r>
            <a:endParaRPr lang="hr-HR" dirty="0" smtClean="0">
              <a:latin typeface="Papyrus" pitchFamily="66" charset="0"/>
            </a:endParaRPr>
          </a:p>
          <a:p>
            <a:r>
              <a:rPr lang="hr-HR" dirty="0" smtClean="0">
                <a:latin typeface="Papyrus" pitchFamily="66" charset="0"/>
              </a:rPr>
              <a:t>- </a:t>
            </a:r>
            <a:r>
              <a:rPr lang="en-US" dirty="0" smtClean="0">
                <a:latin typeface="Papyrus" pitchFamily="66" charset="0"/>
              </a:rPr>
              <a:t>The </a:t>
            </a:r>
            <a:r>
              <a:rPr lang="en-US" dirty="0" smtClean="0">
                <a:latin typeface="Papyrus" pitchFamily="66" charset="0"/>
              </a:rPr>
              <a:t>word Ramadan comes from the Arabic root ramiḍa or ar-ramaḍ, which means scorching heat or dryness</a:t>
            </a:r>
            <a:r>
              <a:rPr lang="hr-HR" dirty="0" smtClean="0">
                <a:latin typeface="Papyrus" pitchFamily="66" charset="0"/>
              </a:rPr>
              <a:t>.</a:t>
            </a:r>
          </a:p>
          <a:p>
            <a:r>
              <a:rPr lang="hr-HR" dirty="0" smtClean="0">
                <a:latin typeface="Papyrus" pitchFamily="66" charset="0"/>
              </a:rPr>
              <a:t>- </a:t>
            </a:r>
            <a:r>
              <a:rPr lang="en-US" dirty="0" smtClean="0">
                <a:latin typeface="Papyrus" pitchFamily="66" charset="0"/>
              </a:rPr>
              <a:t>Fasting </a:t>
            </a:r>
            <a:r>
              <a:rPr lang="en-US" dirty="0" smtClean="0">
                <a:latin typeface="Papyrus" pitchFamily="66" charset="0"/>
              </a:rPr>
              <a:t>the month of Ramadan was made obligatory </a:t>
            </a:r>
            <a:r>
              <a:rPr lang="hr-HR" dirty="0" smtClean="0">
                <a:latin typeface="Papyrus" pitchFamily="66" charset="0"/>
              </a:rPr>
              <a:t> </a:t>
            </a:r>
            <a:r>
              <a:rPr lang="en-US" dirty="0" smtClean="0">
                <a:latin typeface="Papyrus" pitchFamily="66" charset="0"/>
              </a:rPr>
              <a:t>during the month of Sha'aban, in the second year after the Muslims migrated from Mecca to Medina.</a:t>
            </a:r>
            <a:endParaRPr lang="hr-HR" dirty="0" smtClean="0">
              <a:latin typeface="Papyrus" pitchFamily="66" charset="0"/>
            </a:endParaRPr>
          </a:p>
          <a:p>
            <a:endParaRPr lang="hr-HR" dirty="0" smtClean="0">
              <a:latin typeface="Papyrus" pitchFamily="66" charset="0"/>
            </a:endParaRPr>
          </a:p>
          <a:p>
            <a:endParaRPr lang="hr-HR" dirty="0" smtClean="0">
              <a:latin typeface="Papyrus" pitchFamily="66" charset="0"/>
            </a:endParaRPr>
          </a:p>
          <a:p>
            <a:endParaRPr lang="hr-HR" dirty="0">
              <a:latin typeface="Papyrus" pitchFamily="66" charset="0"/>
            </a:endParaRPr>
          </a:p>
        </p:txBody>
      </p:sp>
      <p:sp>
        <p:nvSpPr>
          <p:cNvPr id="4" name="Title 3"/>
          <p:cNvSpPr>
            <a:spLocks noGrp="1"/>
          </p:cNvSpPr>
          <p:nvPr>
            <p:ph type="title"/>
          </p:nvPr>
        </p:nvSpPr>
        <p:spPr>
          <a:xfrm>
            <a:off x="5429256" y="457200"/>
            <a:ext cx="3333744" cy="685784"/>
          </a:xfrm>
        </p:spPr>
        <p:txBody>
          <a:bodyPr anchor="t"/>
          <a:lstStyle/>
          <a:p>
            <a:pPr algn="ctr"/>
            <a:r>
              <a:rPr lang="hr-HR" dirty="0" smtClean="0">
                <a:solidFill>
                  <a:schemeClr val="tx1"/>
                </a:solidFill>
                <a:latin typeface="Papyrus" pitchFamily="66" charset="0"/>
              </a:rPr>
              <a:t>Muslim Ramadan</a:t>
            </a:r>
            <a:endParaRPr lang="hr-HR" dirty="0">
              <a:solidFill>
                <a:schemeClr val="tx1"/>
              </a:solidFill>
              <a:latin typeface="Papyru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dow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efault.jpeg"/>
          <p:cNvPicPr>
            <a:picLocks noGrp="1" noChangeAspect="1"/>
          </p:cNvPicPr>
          <p:nvPr>
            <p:ph sz="quarter" idx="1"/>
          </p:nvPr>
        </p:nvPicPr>
        <p:blipFill>
          <a:blip r:embed="rId2" cstate="print"/>
          <a:stretch>
            <a:fillRect/>
          </a:stretch>
        </p:blipFill>
        <p:spPr>
          <a:xfrm rot="20519603">
            <a:off x="781073" y="1887853"/>
            <a:ext cx="3880253" cy="2895266"/>
          </a:xfrm>
        </p:spPr>
      </p:pic>
      <p:sp>
        <p:nvSpPr>
          <p:cNvPr id="3" name="Text Placeholder 2"/>
          <p:cNvSpPr>
            <a:spLocks noGrp="1"/>
          </p:cNvSpPr>
          <p:nvPr>
            <p:ph type="body" idx="2"/>
          </p:nvPr>
        </p:nvSpPr>
        <p:spPr>
          <a:xfrm>
            <a:off x="5286380" y="1000108"/>
            <a:ext cx="3479668" cy="5286412"/>
          </a:xfrm>
        </p:spPr>
        <p:txBody>
          <a:bodyPr/>
          <a:lstStyle/>
          <a:p>
            <a:r>
              <a:rPr lang="hr-HR" dirty="0" smtClean="0">
                <a:latin typeface="Papyrus" pitchFamily="66" charset="0"/>
              </a:rPr>
              <a:t>- i</a:t>
            </a:r>
            <a:r>
              <a:rPr lang="en-US" dirty="0" err="1" smtClean="0">
                <a:latin typeface="Papyrus" pitchFamily="66" charset="0"/>
              </a:rPr>
              <a:t>nvolves</a:t>
            </a:r>
            <a:r>
              <a:rPr lang="en-US" dirty="0" smtClean="0">
                <a:latin typeface="Papyrus" pitchFamily="66" charset="0"/>
              </a:rPr>
              <a:t> </a:t>
            </a:r>
            <a:r>
              <a:rPr lang="en-US" dirty="0" smtClean="0">
                <a:latin typeface="Papyrus" pitchFamily="66" charset="0"/>
              </a:rPr>
              <a:t>fasting during the daytime, saying no to food, drink, smoking and sexual activities.</a:t>
            </a:r>
            <a:endParaRPr lang="hr-HR" dirty="0" smtClean="0">
              <a:latin typeface="Papyrus" pitchFamily="66" charset="0"/>
            </a:endParaRPr>
          </a:p>
          <a:p>
            <a:r>
              <a:rPr lang="hr-HR" dirty="0" smtClean="0">
                <a:latin typeface="Papyrus" pitchFamily="66" charset="0"/>
              </a:rPr>
              <a:t>- h</a:t>
            </a:r>
            <a:r>
              <a:rPr lang="en-US" dirty="0" smtClean="0">
                <a:latin typeface="Papyrus" pitchFamily="66" charset="0"/>
              </a:rPr>
              <a:t>e who fasts during Ramadan with faith and seeks his reward from Allah will have his past sins forgiven</a:t>
            </a:r>
            <a:endParaRPr lang="hr-HR" dirty="0" smtClean="0">
              <a:latin typeface="Papyrus" pitchFamily="66" charset="0"/>
            </a:endParaRPr>
          </a:p>
          <a:p>
            <a:r>
              <a:rPr lang="hr-HR" dirty="0" smtClean="0">
                <a:latin typeface="Papyrus" pitchFamily="66" charset="0"/>
              </a:rPr>
              <a:t>- </a:t>
            </a:r>
            <a:r>
              <a:rPr lang="en-US" dirty="0" smtClean="0">
                <a:latin typeface="Papyrus" pitchFamily="66" charset="0"/>
              </a:rPr>
              <a:t>he </a:t>
            </a:r>
            <a:r>
              <a:rPr lang="en-US" dirty="0" smtClean="0">
                <a:latin typeface="Papyrus" pitchFamily="66" charset="0"/>
              </a:rPr>
              <a:t>who prays during the night in Ramadan with faith and seeks his reward from Allah will have his past sins forgiven</a:t>
            </a:r>
            <a:endParaRPr lang="hr-HR" dirty="0" smtClean="0">
              <a:latin typeface="Papyrus" pitchFamily="66" charset="0"/>
            </a:endParaRPr>
          </a:p>
          <a:p>
            <a:r>
              <a:rPr lang="hr-HR" dirty="0" smtClean="0">
                <a:latin typeface="Papyrus" pitchFamily="66" charset="0"/>
              </a:rPr>
              <a:t>- </a:t>
            </a:r>
            <a:r>
              <a:rPr lang="en-US" dirty="0" smtClean="0">
                <a:latin typeface="Papyrus" pitchFamily="66" charset="0"/>
              </a:rPr>
              <a:t>and </a:t>
            </a:r>
            <a:r>
              <a:rPr lang="en-US" dirty="0" smtClean="0">
                <a:latin typeface="Papyrus" pitchFamily="66" charset="0"/>
              </a:rPr>
              <a:t>he who passes Lailat al Qadr in prayer with faith and seeks his reward from Allah will have his past sins forgiven.</a:t>
            </a:r>
            <a:endParaRPr lang="hr-HR" dirty="0">
              <a:latin typeface="Papyrus" pitchFamily="66" charset="0"/>
            </a:endParaRPr>
          </a:p>
        </p:txBody>
      </p:sp>
      <p:sp>
        <p:nvSpPr>
          <p:cNvPr id="4" name="Title 3"/>
          <p:cNvSpPr>
            <a:spLocks noGrp="1"/>
          </p:cNvSpPr>
          <p:nvPr>
            <p:ph type="title"/>
          </p:nvPr>
        </p:nvSpPr>
        <p:spPr>
          <a:xfrm>
            <a:off x="5357818" y="457200"/>
            <a:ext cx="3405182" cy="471470"/>
          </a:xfrm>
        </p:spPr>
        <p:txBody>
          <a:bodyPr anchor="t"/>
          <a:lstStyle/>
          <a:p>
            <a:pPr algn="ctr"/>
            <a:r>
              <a:rPr lang="hr-HR" dirty="0" smtClean="0">
                <a:solidFill>
                  <a:schemeClr val="tx1"/>
                </a:solidFill>
                <a:latin typeface="Papyrus" pitchFamily="66" charset="0"/>
              </a:rPr>
              <a:t>Ramadan  rules</a:t>
            </a:r>
            <a:endParaRPr lang="hr-HR" dirty="0">
              <a:solidFill>
                <a:schemeClr val="tx1"/>
              </a:solidFill>
              <a:latin typeface="Papyru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dow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mmmaaa.jpeg"/>
          <p:cNvPicPr>
            <a:picLocks noGrp="1" noChangeAspect="1"/>
          </p:cNvPicPr>
          <p:nvPr>
            <p:ph sz="quarter" idx="1"/>
          </p:nvPr>
        </p:nvPicPr>
        <p:blipFill>
          <a:blip r:embed="rId2" cstate="print"/>
          <a:stretch>
            <a:fillRect/>
          </a:stretch>
        </p:blipFill>
        <p:spPr>
          <a:xfrm rot="314712">
            <a:off x="625270" y="1760810"/>
            <a:ext cx="4273649" cy="2935606"/>
          </a:xfrm>
        </p:spPr>
      </p:pic>
      <p:sp>
        <p:nvSpPr>
          <p:cNvPr id="3" name="Text Placeholder 2"/>
          <p:cNvSpPr>
            <a:spLocks noGrp="1"/>
          </p:cNvSpPr>
          <p:nvPr>
            <p:ph type="body" idx="2"/>
          </p:nvPr>
        </p:nvSpPr>
        <p:spPr>
          <a:xfrm>
            <a:off x="5429256" y="1000108"/>
            <a:ext cx="3341570" cy="5357850"/>
          </a:xfrm>
        </p:spPr>
        <p:txBody>
          <a:bodyPr/>
          <a:lstStyle/>
          <a:p>
            <a:r>
              <a:rPr lang="hr-HR" dirty="0" smtClean="0">
                <a:latin typeface="Papyrus" pitchFamily="66" charset="0"/>
              </a:rPr>
              <a:t>Here are some Ramadan songs:</a:t>
            </a:r>
          </a:p>
          <a:p>
            <a:r>
              <a:rPr lang="hr-HR" dirty="0" smtClean="0">
                <a:latin typeface="Papyrus" pitchFamily="66" charset="0"/>
              </a:rPr>
              <a:t>- </a:t>
            </a:r>
            <a:r>
              <a:rPr lang="hr-HR" dirty="0" smtClean="0">
                <a:latin typeface="Papyrus" pitchFamily="66" charset="0"/>
                <a:hlinkClick r:id="rId3"/>
              </a:rPr>
              <a:t>Ramadan</a:t>
            </a:r>
            <a:endParaRPr lang="hr-HR" dirty="0" smtClean="0">
              <a:latin typeface="Papyrus" pitchFamily="66" charset="0"/>
            </a:endParaRPr>
          </a:p>
          <a:p>
            <a:r>
              <a:rPr lang="hr-HR" dirty="0" smtClean="0">
                <a:latin typeface="Papyrus" pitchFamily="66" charset="0"/>
              </a:rPr>
              <a:t>- </a:t>
            </a:r>
            <a:r>
              <a:rPr lang="hr-HR" dirty="0" smtClean="0">
                <a:latin typeface="Papyrus" pitchFamily="66" charset="0"/>
                <a:hlinkClick r:id="rId4"/>
              </a:rPr>
              <a:t>Ramadan </a:t>
            </a:r>
            <a:r>
              <a:rPr lang="hr-HR" dirty="0" smtClean="0">
                <a:latin typeface="Papyrus" pitchFamily="66" charset="0"/>
                <a:hlinkClick r:id="rId4"/>
              </a:rPr>
              <a:t>El Sana Di </a:t>
            </a:r>
            <a:endParaRPr lang="hr-HR" dirty="0" smtClean="0">
              <a:latin typeface="Papyrus" pitchFamily="66" charset="0"/>
            </a:endParaRPr>
          </a:p>
          <a:p>
            <a:r>
              <a:rPr lang="hr-HR" dirty="0" smtClean="0">
                <a:latin typeface="Papyrus" pitchFamily="66" charset="0"/>
              </a:rPr>
              <a:t>- </a:t>
            </a:r>
            <a:r>
              <a:rPr lang="hr-HR" dirty="0" smtClean="0">
                <a:latin typeface="Papyrus" pitchFamily="66" charset="0"/>
                <a:hlinkClick r:id="rId5"/>
              </a:rPr>
              <a:t>Nice </a:t>
            </a:r>
            <a:r>
              <a:rPr lang="hr-HR" dirty="0" smtClean="0">
                <a:latin typeface="Papyrus" pitchFamily="66" charset="0"/>
                <a:hlinkClick r:id="rId5"/>
              </a:rPr>
              <a:t>song of Ramadan</a:t>
            </a:r>
            <a:endParaRPr lang="hr-HR" dirty="0" smtClean="0">
              <a:latin typeface="Papyrus" pitchFamily="66" charset="0"/>
            </a:endParaRPr>
          </a:p>
          <a:p>
            <a:r>
              <a:rPr lang="hr-HR" dirty="0" smtClean="0">
                <a:latin typeface="Papyrus" pitchFamily="66" charset="0"/>
              </a:rPr>
              <a:t>- </a:t>
            </a:r>
            <a:r>
              <a:rPr lang="hr-HR" dirty="0" smtClean="0">
                <a:latin typeface="Papyrus" pitchFamily="66" charset="0"/>
                <a:hlinkClick r:id="rId6"/>
              </a:rPr>
              <a:t>Noon </a:t>
            </a:r>
            <a:r>
              <a:rPr lang="hr-HR" dirty="0" smtClean="0">
                <a:latin typeface="Papyrus" pitchFamily="66" charset="0"/>
                <a:hlinkClick r:id="rId6"/>
              </a:rPr>
              <a:t>Noon</a:t>
            </a:r>
            <a:endParaRPr lang="hr-HR" dirty="0">
              <a:latin typeface="Papyrus" pitchFamily="66" charset="0"/>
            </a:endParaRPr>
          </a:p>
        </p:txBody>
      </p:sp>
      <p:sp>
        <p:nvSpPr>
          <p:cNvPr id="4" name="Title 3"/>
          <p:cNvSpPr>
            <a:spLocks noGrp="1"/>
          </p:cNvSpPr>
          <p:nvPr>
            <p:ph type="title"/>
          </p:nvPr>
        </p:nvSpPr>
        <p:spPr>
          <a:xfrm>
            <a:off x="5572132" y="428604"/>
            <a:ext cx="3190868" cy="571504"/>
          </a:xfrm>
        </p:spPr>
        <p:txBody>
          <a:bodyPr anchor="t"/>
          <a:lstStyle/>
          <a:p>
            <a:pPr algn="ctr"/>
            <a:r>
              <a:rPr lang="hr-HR" dirty="0" smtClean="0">
                <a:solidFill>
                  <a:schemeClr val="tx1"/>
                </a:solidFill>
                <a:latin typeface="Papyrus" pitchFamily="66" charset="0"/>
              </a:rPr>
              <a:t>Ramadan songs</a:t>
            </a:r>
            <a:endParaRPr lang="hr-HR" dirty="0">
              <a:solidFill>
                <a:schemeClr val="tx1"/>
              </a:solidFill>
              <a:latin typeface="Papyru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 calcmode="lin" valueType="num">
                                      <p:cBhvr additive="base">
                                        <p:cTn id="10" dur="500" fill="hold"/>
                                        <p:tgtEl>
                                          <p:spTgt spid="5"/>
                                        </p:tgtEl>
                                        <p:attrNameLst>
                                          <p:attrName>ppt_x</p:attrName>
                                        </p:attrNameLst>
                                      </p:cBhvr>
                                      <p:tavLst>
                                        <p:tav tm="0">
                                          <p:val>
                                            <p:strVal val="#ppt_x"/>
                                          </p:val>
                                        </p:tav>
                                        <p:tav tm="100000">
                                          <p:val>
                                            <p:strVal val="#ppt_x"/>
                                          </p:val>
                                        </p:tav>
                                      </p:tavLst>
                                    </p:anim>
                                    <p:anim calcmode="lin" valueType="num">
                                      <p:cBhvr additive="base">
                                        <p:cTn id="1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wipe(dow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dow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wipe(down)">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wipe(down)">
                                      <p:cBhvr>
                                        <p:cTn id="3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jaslice2009-6.jpg"/>
          <p:cNvPicPr>
            <a:picLocks noGrp="1" noChangeAspect="1"/>
          </p:cNvPicPr>
          <p:nvPr>
            <p:ph sz="quarter" idx="1"/>
          </p:nvPr>
        </p:nvPicPr>
        <p:blipFill>
          <a:blip r:embed="rId2" cstate="print"/>
          <a:stretch>
            <a:fillRect/>
          </a:stretch>
        </p:blipFill>
        <p:spPr>
          <a:xfrm rot="20956246">
            <a:off x="804069" y="1790700"/>
            <a:ext cx="4064000" cy="3048000"/>
          </a:xfrm>
        </p:spPr>
      </p:pic>
      <p:sp>
        <p:nvSpPr>
          <p:cNvPr id="3" name="Text Placeholder 2"/>
          <p:cNvSpPr>
            <a:spLocks noGrp="1"/>
          </p:cNvSpPr>
          <p:nvPr>
            <p:ph type="body" idx="2"/>
          </p:nvPr>
        </p:nvSpPr>
        <p:spPr>
          <a:xfrm>
            <a:off x="5214942" y="1000108"/>
            <a:ext cx="3551106" cy="5214974"/>
          </a:xfrm>
        </p:spPr>
        <p:txBody>
          <a:bodyPr/>
          <a:lstStyle/>
          <a:p>
            <a:r>
              <a:rPr lang="hr-HR" dirty="0" smtClean="0">
                <a:latin typeface="Papyrus" pitchFamily="66" charset="0"/>
              </a:rPr>
              <a:t>- it </a:t>
            </a:r>
            <a:r>
              <a:rPr lang="hr-HR" dirty="0" smtClean="0">
                <a:latin typeface="Papyrus" pitchFamily="66" charset="0"/>
              </a:rPr>
              <a:t>is celebrated on the 25th December, every year.</a:t>
            </a:r>
          </a:p>
          <a:p>
            <a:r>
              <a:rPr lang="hr-HR" dirty="0" smtClean="0">
                <a:latin typeface="Papyrus" pitchFamily="66" charset="0"/>
              </a:rPr>
              <a:t>- it </a:t>
            </a:r>
            <a:r>
              <a:rPr lang="hr-HR" dirty="0" smtClean="0">
                <a:latin typeface="Papyrus" pitchFamily="66" charset="0"/>
              </a:rPr>
              <a:t>marks the birth of Jesus Christ, the son of Holy God</a:t>
            </a:r>
          </a:p>
          <a:p>
            <a:r>
              <a:rPr lang="hr-HR" dirty="0" smtClean="0">
                <a:latin typeface="Papyrus" pitchFamily="66" charset="0"/>
              </a:rPr>
              <a:t>- traditionally </a:t>
            </a:r>
            <a:r>
              <a:rPr lang="hr-HR" dirty="0" smtClean="0">
                <a:latin typeface="Papyrus" pitchFamily="66" charset="0"/>
              </a:rPr>
              <a:t>people decorate a pine tree in their houses and put crechers under it. They share gifts between family and friends. </a:t>
            </a:r>
          </a:p>
          <a:p>
            <a:r>
              <a:rPr lang="hr-HR" dirty="0" smtClean="0">
                <a:latin typeface="Papyrus" pitchFamily="66" charset="0"/>
              </a:rPr>
              <a:t>- Christmas </a:t>
            </a:r>
            <a:r>
              <a:rPr lang="hr-HR" dirty="0" smtClean="0">
                <a:latin typeface="Papyrus" pitchFamily="66" charset="0"/>
              </a:rPr>
              <a:t>period begins on the First Sunday of Advent. There are 4 Sundays, and on each Sunday a Christian has to lit a candle.</a:t>
            </a:r>
          </a:p>
          <a:p>
            <a:r>
              <a:rPr lang="hr-HR" dirty="0" smtClean="0">
                <a:latin typeface="Papyrus" pitchFamily="66" charset="0"/>
              </a:rPr>
              <a:t>- Chrismas </a:t>
            </a:r>
            <a:r>
              <a:rPr lang="hr-HR" dirty="0" smtClean="0">
                <a:latin typeface="Papyrus" pitchFamily="66" charset="0"/>
              </a:rPr>
              <a:t>period ends with the Holy Three Kings, on the 6th January</a:t>
            </a:r>
            <a:endParaRPr lang="hr-HR" dirty="0">
              <a:latin typeface="Papyrus" pitchFamily="66" charset="0"/>
            </a:endParaRPr>
          </a:p>
        </p:txBody>
      </p:sp>
      <p:sp>
        <p:nvSpPr>
          <p:cNvPr id="4" name="Title 3"/>
          <p:cNvSpPr>
            <a:spLocks noGrp="1"/>
          </p:cNvSpPr>
          <p:nvPr>
            <p:ph type="title"/>
          </p:nvPr>
        </p:nvSpPr>
        <p:spPr>
          <a:xfrm>
            <a:off x="5429256" y="457200"/>
            <a:ext cx="3333744" cy="614346"/>
          </a:xfrm>
        </p:spPr>
        <p:txBody>
          <a:bodyPr anchor="t"/>
          <a:lstStyle/>
          <a:p>
            <a:pPr algn="ctr"/>
            <a:r>
              <a:rPr lang="hr-HR" dirty="0" smtClean="0">
                <a:solidFill>
                  <a:schemeClr val="tx1"/>
                </a:solidFill>
                <a:latin typeface="Papyrus" pitchFamily="66" charset="0"/>
              </a:rPr>
              <a:t>Christmas:) </a:t>
            </a:r>
            <a:endParaRPr lang="hr-HR" dirty="0">
              <a:solidFill>
                <a:schemeClr val="tx1"/>
              </a:solidFill>
              <a:latin typeface="Papyru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par>
                                <p:cTn id="33" presetID="2" presetClass="entr" presetSubtype="4"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jpg"/>
          <p:cNvPicPr>
            <a:picLocks noGrp="1" noChangeAspect="1"/>
          </p:cNvPicPr>
          <p:nvPr>
            <p:ph sz="quarter" idx="1"/>
          </p:nvPr>
        </p:nvPicPr>
        <p:blipFill>
          <a:blip r:embed="rId2" cstate="print"/>
          <a:stretch>
            <a:fillRect/>
          </a:stretch>
        </p:blipFill>
        <p:spPr>
          <a:xfrm rot="905281">
            <a:off x="1486951" y="1521169"/>
            <a:ext cx="2829170" cy="3566441"/>
          </a:xfrm>
        </p:spPr>
      </p:pic>
      <p:sp>
        <p:nvSpPr>
          <p:cNvPr id="3" name="Text Placeholder 2"/>
          <p:cNvSpPr>
            <a:spLocks noGrp="1"/>
          </p:cNvSpPr>
          <p:nvPr>
            <p:ph type="body" idx="2"/>
          </p:nvPr>
        </p:nvSpPr>
        <p:spPr>
          <a:xfrm>
            <a:off x="5286380" y="1000108"/>
            <a:ext cx="3571900" cy="5214974"/>
          </a:xfrm>
        </p:spPr>
        <p:txBody>
          <a:bodyPr/>
          <a:lstStyle/>
          <a:p>
            <a:r>
              <a:rPr lang="hr-HR" dirty="0" smtClean="0">
                <a:latin typeface="Papyrus" pitchFamily="66" charset="0"/>
              </a:rPr>
              <a:t>- you </a:t>
            </a:r>
            <a:r>
              <a:rPr lang="hr-HR" dirty="0" smtClean="0">
                <a:latin typeface="Papyrus" pitchFamily="66" charset="0"/>
              </a:rPr>
              <a:t>should make a lots of cakes and all sorts of sweets.</a:t>
            </a:r>
          </a:p>
          <a:p>
            <a:r>
              <a:rPr lang="hr-HR" dirty="0" smtClean="0">
                <a:latin typeface="Papyrus" pitchFamily="66" charset="0"/>
              </a:rPr>
              <a:t>- you </a:t>
            </a:r>
            <a:r>
              <a:rPr lang="hr-HR" dirty="0" smtClean="0">
                <a:latin typeface="Papyrus" pitchFamily="66" charset="0"/>
              </a:rPr>
              <a:t>should be happy and not fight with your family, friends</a:t>
            </a:r>
          </a:p>
          <a:p>
            <a:r>
              <a:rPr lang="hr-HR" dirty="0" smtClean="0">
                <a:latin typeface="Papyrus" pitchFamily="66" charset="0"/>
              </a:rPr>
              <a:t>- you </a:t>
            </a:r>
            <a:r>
              <a:rPr lang="hr-HR" dirty="0" smtClean="0">
                <a:latin typeface="Papyrus" pitchFamily="66" charset="0"/>
              </a:rPr>
              <a:t>should go to the church and conffess your sins to the priest.</a:t>
            </a:r>
          </a:p>
          <a:p>
            <a:r>
              <a:rPr lang="hr-HR" dirty="0" smtClean="0">
                <a:latin typeface="Papyrus" pitchFamily="66" charset="0"/>
              </a:rPr>
              <a:t>- on </a:t>
            </a:r>
            <a:r>
              <a:rPr lang="hr-HR" dirty="0" smtClean="0">
                <a:latin typeface="Papyrus" pitchFamily="66" charset="0"/>
              </a:rPr>
              <a:t>the Christmas Eve you should put a sock on the fireplace (a window if you don’t have one) and wait until the Christmas morning when your socks will be full with presents (not guaranteed that it will work every time)</a:t>
            </a:r>
            <a:endParaRPr lang="hr-HR" dirty="0">
              <a:latin typeface="Papyrus" pitchFamily="66" charset="0"/>
            </a:endParaRPr>
          </a:p>
        </p:txBody>
      </p:sp>
      <p:sp>
        <p:nvSpPr>
          <p:cNvPr id="4" name="Title 3"/>
          <p:cNvSpPr>
            <a:spLocks noGrp="1"/>
          </p:cNvSpPr>
          <p:nvPr>
            <p:ph type="title"/>
          </p:nvPr>
        </p:nvSpPr>
        <p:spPr>
          <a:xfrm>
            <a:off x="5357818" y="457200"/>
            <a:ext cx="3405182" cy="542908"/>
          </a:xfrm>
        </p:spPr>
        <p:txBody>
          <a:bodyPr anchor="t"/>
          <a:lstStyle/>
          <a:p>
            <a:pPr algn="ctr"/>
            <a:r>
              <a:rPr lang="hr-HR" dirty="0" smtClean="0">
                <a:solidFill>
                  <a:schemeClr val="tx1"/>
                </a:solidFill>
                <a:latin typeface="Papyrus" pitchFamily="66" charset="0"/>
              </a:rPr>
              <a:t>Christmas ‘rules’  </a:t>
            </a:r>
            <a:endParaRPr lang="hr-HR" dirty="0">
              <a:solidFill>
                <a:schemeClr val="tx1"/>
              </a:solidFill>
              <a:latin typeface="Papyrus"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par>
                                <p:cTn id="28" presetID="2" presetClass="entr" presetSubtype="4"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161</TotalTime>
  <Words>596</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Different holidays in different religions </vt:lpstr>
      <vt:lpstr>Jewish Hanukkah</vt:lpstr>
      <vt:lpstr>Hanukkah- food</vt:lpstr>
      <vt:lpstr>Hanukkah music</vt:lpstr>
      <vt:lpstr>Muslim Ramadan</vt:lpstr>
      <vt:lpstr>Ramadan  rules</vt:lpstr>
      <vt:lpstr>Ramadan songs</vt:lpstr>
      <vt:lpstr>Christmas:) </vt:lpstr>
      <vt:lpstr>Christmas ‘rules’  </vt:lpstr>
      <vt:lpstr>Christmas songs:</vt:lpstr>
      <vt:lpstr>THE END</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holidays in different religions</dc:title>
  <dc:creator>A</dc:creator>
  <cp:lastModifiedBy>Jelena</cp:lastModifiedBy>
  <cp:revision>21</cp:revision>
  <dcterms:created xsi:type="dcterms:W3CDTF">2013-12-18T15:40:15Z</dcterms:created>
  <dcterms:modified xsi:type="dcterms:W3CDTF">2014-01-06T12:32:30Z</dcterms:modified>
</cp:coreProperties>
</file>